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60" r:id="rId3"/>
    <p:sldId id="261" r:id="rId4"/>
    <p:sldId id="262" r:id="rId5"/>
    <p:sldId id="269" r:id="rId6"/>
    <p:sldId id="264" r:id="rId7"/>
    <p:sldId id="263" r:id="rId8"/>
    <p:sldId id="270" r:id="rId9"/>
    <p:sldId id="265" r:id="rId10"/>
    <p:sldId id="271" r:id="rId11"/>
    <p:sldId id="272" r:id="rId12"/>
    <p:sldId id="273" r:id="rId13"/>
    <p:sldId id="267"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89" userDrawn="1">
          <p15:clr>
            <a:srgbClr val="A4A3A4"/>
          </p15:clr>
        </p15:guide>
        <p15:guide id="2" pos="619"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Martin" initials="SM" lastIdx="1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DB"/>
    <a:srgbClr val="FDA91F"/>
    <a:srgbClr val="00385E"/>
    <a:srgbClr val="F3F3F3"/>
    <a:srgbClr val="C4262E"/>
    <a:srgbClr val="EE7203"/>
    <a:srgbClr val="003C69"/>
    <a:srgbClr val="C4232E"/>
    <a:srgbClr val="C10C21"/>
    <a:srgbClr val="00A0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270"/>
    <p:restoredTop sz="65912" autoAdjust="0"/>
  </p:normalViewPr>
  <p:slideViewPr>
    <p:cSldViewPr snapToGrid="0">
      <p:cViewPr varScale="1">
        <p:scale>
          <a:sx n="72" d="100"/>
          <a:sy n="72" d="100"/>
        </p:scale>
        <p:origin x="2490" y="54"/>
      </p:cViewPr>
      <p:guideLst>
        <p:guide orient="horz" pos="1389"/>
        <p:guide pos="61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67EB75-0E54-2D4E-8B09-240A16D89B73}" type="datetimeFigureOut">
              <a:rPr lang="en-US" smtClean="0"/>
              <a:t>08-May-17</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41008A-B265-484A-B4D3-1739EADF8CEF}" type="slidenum">
              <a:rPr lang="en-US" smtClean="0"/>
              <a:t>‹#›</a:t>
            </a:fld>
            <a:endParaRPr lang="en-US"/>
          </a:p>
        </p:txBody>
      </p:sp>
    </p:spTree>
    <p:extLst>
      <p:ext uri="{BB962C8B-B14F-4D97-AF65-F5344CB8AC3E}">
        <p14:creationId xmlns:p14="http://schemas.microsoft.com/office/powerpoint/2010/main" val="419352827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presentation is all about learning skills</a:t>
            </a:r>
            <a:r>
              <a:rPr lang="en-GB" baseline="0" dirty="0"/>
              <a:t> – what it takes to learn new skills, using examples from Team GB athletes, and exploring the key food preparation skill of working with knives. </a:t>
            </a:r>
            <a:r>
              <a:rPr lang="en-GB" dirty="0"/>
              <a:t> </a:t>
            </a:r>
          </a:p>
        </p:txBody>
      </p:sp>
      <p:sp>
        <p:nvSpPr>
          <p:cNvPr id="4" name="Slide Number Placeholder 3"/>
          <p:cNvSpPr>
            <a:spLocks noGrp="1"/>
          </p:cNvSpPr>
          <p:nvPr>
            <p:ph type="sldNum" sz="quarter" idx="10"/>
          </p:nvPr>
        </p:nvSpPr>
        <p:spPr/>
        <p:txBody>
          <a:bodyPr/>
          <a:lstStyle/>
          <a:p>
            <a:fld id="{7F41008A-B265-484A-B4D3-1739EADF8CEF}" type="slidenum">
              <a:rPr lang="en-US" smtClean="0"/>
              <a:t>1</a:t>
            </a:fld>
            <a:endParaRPr lang="en-US"/>
          </a:p>
        </p:txBody>
      </p:sp>
    </p:spTree>
    <p:extLst>
      <p:ext uri="{BB962C8B-B14F-4D97-AF65-F5344CB8AC3E}">
        <p14:creationId xmlns:p14="http://schemas.microsoft.com/office/powerpoint/2010/main" val="1831076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first activity is a good way to get young</a:t>
            </a:r>
            <a:r>
              <a:rPr lang="en-GB" baseline="0" dirty="0"/>
              <a:t> people thinking about skills. You can look at what skills they have already learnt in life and the learning process they went through. The focus here is on the fact that learning new skills, no matter what they are, involves many of the same processes. </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a:t>The greater the range of skills discussed the better, as pupils will understand that there are common steps in the learning process, no matter what you are learning to do. </a:t>
            </a:r>
          </a:p>
          <a:p>
            <a:endParaRPr lang="en-GB" baseline="0" dirty="0"/>
          </a:p>
          <a:p>
            <a:r>
              <a:rPr lang="en-GB" b="0" baseline="0" dirty="0"/>
              <a:t>For </a:t>
            </a:r>
            <a:r>
              <a:rPr lang="en-GB" b="1" baseline="0" dirty="0"/>
              <a:t>younger children</a:t>
            </a:r>
            <a:r>
              <a:rPr lang="en-GB" b="0" baseline="0" dirty="0"/>
              <a:t>, you may wish to suggest skills they have learnt at school or refer to key milestones for that age group. Suggest ideas for how they learnt what they did. Did someone show them? Did they have lots of different attempts before they got it right? </a:t>
            </a:r>
          </a:p>
          <a:p>
            <a:r>
              <a:rPr lang="en-GB" b="1" baseline="0" dirty="0"/>
              <a:t>Older children </a:t>
            </a:r>
            <a:r>
              <a:rPr lang="en-GB" baseline="0" dirty="0"/>
              <a:t>can provide more insight into how they learnt what they did. What was hard about learning the new skill? What made it easier?</a:t>
            </a:r>
          </a:p>
          <a:p>
            <a:r>
              <a:rPr lang="en-GB" baseline="0" dirty="0"/>
              <a:t> </a:t>
            </a:r>
            <a:endParaRPr lang="en-GB" dirty="0"/>
          </a:p>
          <a:p>
            <a:r>
              <a:rPr lang="en-GB" dirty="0"/>
              <a:t>Photo: </a:t>
            </a:r>
            <a:r>
              <a:rPr lang="en-GB" sz="1200" b="0" i="0" kern="1200" dirty="0">
                <a:solidFill>
                  <a:schemeClr val="tx1"/>
                </a:solidFill>
                <a:effectLst/>
                <a:latin typeface="+mn-lt"/>
                <a:ea typeface="+mn-ea"/>
                <a:cs typeface="+mn-cs"/>
              </a:rPr>
              <a:t>Craig Bellamy of the Team GB Football team warms up during a Team GB Football training session ahead</a:t>
            </a:r>
            <a:r>
              <a:rPr lang="en-GB" sz="1200" b="0" i="0" kern="1200" baseline="0" dirty="0">
                <a:solidFill>
                  <a:schemeClr val="tx1"/>
                </a:solidFill>
                <a:effectLst/>
                <a:latin typeface="+mn-lt"/>
                <a:ea typeface="+mn-ea"/>
                <a:cs typeface="+mn-cs"/>
              </a:rPr>
              <a:t> of the London 2012 Olympic Games</a:t>
            </a:r>
            <a:r>
              <a:rPr lang="en-GB" sz="1200" b="0" i="0" kern="1200" dirty="0">
                <a:solidFill>
                  <a:schemeClr val="tx1"/>
                </a:solidFill>
                <a:effectLst/>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fld id="{7F41008A-B265-484A-B4D3-1739EADF8CEF}" type="slidenum">
              <a:rPr lang="en-US" smtClean="0"/>
              <a:t>2</a:t>
            </a:fld>
            <a:endParaRPr lang="en-US"/>
          </a:p>
        </p:txBody>
      </p:sp>
    </p:spTree>
    <p:extLst>
      <p:ext uri="{BB962C8B-B14F-4D97-AF65-F5344CB8AC3E}">
        <p14:creationId xmlns:p14="http://schemas.microsoft.com/office/powerpoint/2010/main" val="16941136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t>
            </a:r>
            <a:r>
              <a:rPr lang="en-GB" baseline="0" dirty="0"/>
              <a:t>is activity encourages pupils to think about why it helps to work with someone when learning a new skill. Answers are provided on the slide – but children should not be restricted by this list. </a:t>
            </a:r>
            <a:endParaRPr lang="en-GB" dirty="0"/>
          </a:p>
          <a:p>
            <a:endParaRPr lang="en-GB" sz="1200" b="0" i="0" u="none" strike="noStrike" kern="1200" baseline="0" dirty="0">
              <a:solidFill>
                <a:schemeClr val="tx1"/>
              </a:solidFill>
              <a:latin typeface="+mn-lt"/>
              <a:ea typeface="+mn-ea"/>
              <a:cs typeface="+mn-cs"/>
            </a:endParaRPr>
          </a:p>
          <a:p>
            <a:pPr marL="0" indent="0">
              <a:buFont typeface="Arial" panose="020B0604020202020204" pitchFamily="34" charset="0"/>
              <a:buNone/>
            </a:pPr>
            <a:r>
              <a:rPr lang="en-GB" sz="1200" b="0" i="0" u="none" strike="noStrike" kern="1200" baseline="0" dirty="0">
                <a:solidFill>
                  <a:schemeClr val="tx1"/>
                </a:solidFill>
                <a:latin typeface="+mn-lt"/>
                <a:ea typeface="+mn-ea"/>
                <a:cs typeface="+mn-cs"/>
              </a:rPr>
              <a:t>Photo: </a:t>
            </a:r>
            <a:r>
              <a:rPr lang="en-US" sz="1200" b="0" i="0" kern="1200" dirty="0">
                <a:solidFill>
                  <a:schemeClr val="tx1"/>
                </a:solidFill>
                <a:effectLst/>
                <a:latin typeface="+mn-lt"/>
                <a:ea typeface="+mn-ea"/>
                <a:cs typeface="+mn-cs"/>
              </a:rPr>
              <a:t>Mark Cavendish gets a push up the track from coach Jan van </a:t>
            </a:r>
            <a:r>
              <a:rPr lang="en-US" sz="1200" b="0" i="0" kern="1200" dirty="0" err="1">
                <a:solidFill>
                  <a:schemeClr val="tx1"/>
                </a:solidFill>
                <a:effectLst/>
                <a:latin typeface="+mn-lt"/>
                <a:ea typeface="+mn-ea"/>
                <a:cs typeface="+mn-cs"/>
              </a:rPr>
              <a:t>Eijden</a:t>
            </a:r>
            <a:r>
              <a:rPr lang="en-US" sz="1200" b="0" i="0" kern="1200" dirty="0">
                <a:solidFill>
                  <a:schemeClr val="tx1"/>
                </a:solidFill>
                <a:effectLst/>
                <a:latin typeface="+mn-lt"/>
                <a:ea typeface="+mn-ea"/>
                <a:cs typeface="+mn-cs"/>
              </a:rPr>
              <a:t> during training at the Rio Olympic Velodrome during the Rio 2016 Olympic Games.</a:t>
            </a:r>
            <a:endParaRPr lang="en-GB" dirty="0"/>
          </a:p>
        </p:txBody>
      </p:sp>
      <p:sp>
        <p:nvSpPr>
          <p:cNvPr id="4" name="Slide Number Placeholder 3"/>
          <p:cNvSpPr>
            <a:spLocks noGrp="1"/>
          </p:cNvSpPr>
          <p:nvPr>
            <p:ph type="sldNum" sz="quarter" idx="10"/>
          </p:nvPr>
        </p:nvSpPr>
        <p:spPr/>
        <p:txBody>
          <a:bodyPr/>
          <a:lstStyle/>
          <a:p>
            <a:fld id="{7F41008A-B265-484A-B4D3-1739EADF8CEF}" type="slidenum">
              <a:rPr lang="en-US" smtClean="0"/>
              <a:t>3</a:t>
            </a:fld>
            <a:endParaRPr lang="en-US"/>
          </a:p>
        </p:txBody>
      </p:sp>
    </p:spTree>
    <p:extLst>
      <p:ext uri="{BB962C8B-B14F-4D97-AF65-F5344CB8AC3E}">
        <p14:creationId xmlns:p14="http://schemas.microsoft.com/office/powerpoint/2010/main" val="1480326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dirty="0"/>
              <a:t>This slide</a:t>
            </a:r>
            <a:r>
              <a:rPr lang="en-GB" baseline="0" dirty="0"/>
              <a:t> encourages pupils to think about the </a:t>
            </a:r>
            <a:r>
              <a:rPr lang="en-GB" b="1" i="0" baseline="0" dirty="0"/>
              <a:t>behaviours</a:t>
            </a:r>
            <a:r>
              <a:rPr lang="en-GB" baseline="0" dirty="0"/>
              <a:t> you need to show as a coach and as someone being coached. </a:t>
            </a:r>
          </a:p>
          <a:p>
            <a:pPr marL="0" indent="0">
              <a:buNone/>
            </a:pPr>
            <a:endParaRPr lang="en-GB" baseline="0" dirty="0"/>
          </a:p>
          <a:p>
            <a:pPr marL="0" indent="0">
              <a:buNone/>
            </a:pPr>
            <a:r>
              <a:rPr lang="en-GB" dirty="0"/>
              <a:t>How should a coach behave?</a:t>
            </a:r>
          </a:p>
          <a:p>
            <a:pPr marL="171450" indent="-171450">
              <a:buFont typeface="Arial" panose="020B0604020202020204" pitchFamily="34" charset="0"/>
              <a:buChar char="•"/>
            </a:pPr>
            <a:r>
              <a:rPr lang="en-GB" dirty="0"/>
              <a:t>Be positive and encouraging </a:t>
            </a:r>
          </a:p>
          <a:p>
            <a:pPr marL="171450" indent="-171450">
              <a:buFont typeface="Arial" panose="020B0604020202020204" pitchFamily="34" charset="0"/>
              <a:buChar char="•"/>
            </a:pPr>
            <a:r>
              <a:rPr lang="en-GB" dirty="0"/>
              <a:t>Explain things clearly</a:t>
            </a:r>
          </a:p>
          <a:p>
            <a:pPr marL="171450" indent="-171450">
              <a:buFont typeface="Arial" panose="020B0604020202020204" pitchFamily="34" charset="0"/>
              <a:buChar char="•"/>
            </a:pPr>
            <a:r>
              <a:rPr lang="en-GB" dirty="0"/>
              <a:t>Show patience </a:t>
            </a:r>
          </a:p>
          <a:p>
            <a:pPr marL="171450" indent="-171450">
              <a:buFont typeface="Arial" panose="020B0604020202020204" pitchFamily="34" charset="0"/>
              <a:buChar char="•"/>
            </a:pPr>
            <a:r>
              <a:rPr lang="en-GB" dirty="0"/>
              <a:t>Show what needs</a:t>
            </a:r>
            <a:r>
              <a:rPr lang="en-GB" baseline="0" dirty="0"/>
              <a:t> to be done</a:t>
            </a:r>
            <a:endParaRPr lang="en-GB" dirty="0"/>
          </a:p>
          <a:p>
            <a:pPr marL="171450" indent="-171450">
              <a:buFont typeface="Arial" panose="020B0604020202020204" pitchFamily="34" charset="0"/>
              <a:buChar char="•"/>
            </a:pPr>
            <a:endParaRPr lang="en-GB" dirty="0"/>
          </a:p>
          <a:p>
            <a:pPr marL="0" indent="0">
              <a:buNone/>
            </a:pPr>
            <a:r>
              <a:rPr lang="en-GB" dirty="0"/>
              <a:t>How should the person being coached behave? </a:t>
            </a:r>
          </a:p>
          <a:p>
            <a:pPr marL="171450" indent="-171450">
              <a:buFont typeface="Arial" panose="020B0604020202020204" pitchFamily="34" charset="0"/>
              <a:buChar char="•"/>
            </a:pPr>
            <a:r>
              <a:rPr lang="en-GB" dirty="0"/>
              <a:t>Listen carefully</a:t>
            </a:r>
          </a:p>
          <a:p>
            <a:pPr marL="171450" indent="-171450">
              <a:buFont typeface="Arial" panose="020B0604020202020204" pitchFamily="34" charset="0"/>
              <a:buChar char="•"/>
            </a:pPr>
            <a:r>
              <a:rPr lang="en-GB" dirty="0"/>
              <a:t>Watch</a:t>
            </a:r>
            <a:r>
              <a:rPr lang="en-GB" baseline="0" dirty="0"/>
              <a:t> closely</a:t>
            </a:r>
          </a:p>
          <a:p>
            <a:pPr marL="171450" indent="-171450">
              <a:buFont typeface="Arial" panose="020B0604020202020204" pitchFamily="34" charset="0"/>
              <a:buChar char="•"/>
            </a:pPr>
            <a:r>
              <a:rPr lang="en-GB" baseline="0" dirty="0"/>
              <a:t>Ask questions </a:t>
            </a:r>
          </a:p>
          <a:p>
            <a:pPr marL="171450" indent="-171450">
              <a:buFont typeface="Arial" panose="020B0604020202020204" pitchFamily="34" charset="0"/>
              <a:buChar char="•"/>
            </a:pPr>
            <a:r>
              <a:rPr lang="en-GB" baseline="0" dirty="0"/>
              <a:t>Say ‘thank you’</a:t>
            </a:r>
          </a:p>
          <a:p>
            <a:pPr marL="171450" indent="-171450">
              <a:buFont typeface="Arial" panose="020B0604020202020204" pitchFamily="34" charset="0"/>
              <a:buChar char="•"/>
            </a:pPr>
            <a:r>
              <a:rPr lang="en-GB" baseline="0" dirty="0"/>
              <a:t>Stay positive and focus on improving</a:t>
            </a:r>
            <a:endParaRPr lang="en-GB" dirty="0"/>
          </a:p>
          <a:p>
            <a:pPr marL="0" indent="0">
              <a:buNone/>
            </a:pPr>
            <a:endParaRPr lang="en-GB" baseline="0" dirty="0"/>
          </a:p>
          <a:p>
            <a:pPr marL="0" indent="0">
              <a:buNone/>
            </a:pPr>
            <a:r>
              <a:rPr lang="en-GB" baseline="0" dirty="0"/>
              <a:t>For </a:t>
            </a:r>
            <a:r>
              <a:rPr lang="en-GB" b="1" baseline="0" dirty="0"/>
              <a:t>younger children</a:t>
            </a:r>
            <a:r>
              <a:rPr lang="en-GB" baseline="0" dirty="0"/>
              <a:t>, you may wish to focus just on how the person being coached needs to behave. You may wish to display behaviours – listening well, asking questions, etc. – and ask the children to decide which ones would help them to learn a new skill. </a:t>
            </a:r>
          </a:p>
          <a:p>
            <a:pPr marL="0" indent="0">
              <a:buNone/>
            </a:pPr>
            <a:r>
              <a:rPr lang="en-GB" b="1" baseline="0" dirty="0"/>
              <a:t>Older children </a:t>
            </a:r>
            <a:r>
              <a:rPr lang="en-GB" baseline="0" dirty="0"/>
              <a:t>should be encouraged to reflect on the importance of a coach and the person being coached working well together as a team, sharing responsibility for the person improving. They can also give reasons for some of the behaviours. For example, listen carefully – so they know what to do.</a:t>
            </a:r>
            <a:endParaRPr lang="en-GB" dirty="0"/>
          </a:p>
          <a:p>
            <a:pPr marL="0" indent="0">
              <a:buFont typeface="Arial" panose="020B0604020202020204" pitchFamily="34" charset="0"/>
              <a:buNone/>
            </a:pPr>
            <a:endParaRPr lang="en-GB" sz="1200" b="0" i="0" u="none" strike="noStrike" kern="1200" baseline="0" dirty="0">
              <a:solidFill>
                <a:schemeClr val="tx1"/>
              </a:solidFill>
              <a:latin typeface="+mn-lt"/>
              <a:ea typeface="+mn-ea"/>
              <a:cs typeface="+mn-cs"/>
            </a:endParaRPr>
          </a:p>
          <a:p>
            <a:pPr marL="0" indent="0">
              <a:buFont typeface="Arial" panose="020B0604020202020204" pitchFamily="34" charset="0"/>
              <a:buNone/>
            </a:pPr>
            <a:r>
              <a:rPr lang="en-GB" sz="1200" b="0" i="0" u="none" strike="noStrike" kern="1200" baseline="0" dirty="0">
                <a:solidFill>
                  <a:schemeClr val="tx1"/>
                </a:solidFill>
                <a:latin typeface="+mn-lt"/>
                <a:ea typeface="+mn-ea"/>
                <a:cs typeface="+mn-cs"/>
              </a:rPr>
              <a:t>Photo: </a:t>
            </a:r>
            <a:r>
              <a:rPr lang="en-GB" sz="1200" b="0" i="0" kern="1200" dirty="0">
                <a:solidFill>
                  <a:schemeClr val="tx1"/>
                </a:solidFill>
                <a:effectLst/>
                <a:latin typeface="+mn-lt"/>
                <a:ea typeface="+mn-ea"/>
                <a:cs typeface="+mn-cs"/>
              </a:rPr>
              <a:t>Laurence Halsted, British Fencing head coach Andrey </a:t>
            </a:r>
            <a:r>
              <a:rPr lang="en-GB" sz="1200" b="0" i="0" kern="1200" dirty="0" err="1">
                <a:solidFill>
                  <a:schemeClr val="tx1"/>
                </a:solidFill>
                <a:effectLst/>
                <a:latin typeface="+mn-lt"/>
                <a:ea typeface="+mn-ea"/>
                <a:cs typeface="+mn-cs"/>
              </a:rPr>
              <a:t>Klyushin</a:t>
            </a:r>
            <a:r>
              <a:rPr lang="en-GB" sz="1200" b="0" i="0" kern="1200" dirty="0">
                <a:solidFill>
                  <a:schemeClr val="tx1"/>
                </a:solidFill>
                <a:effectLst/>
                <a:latin typeface="+mn-lt"/>
                <a:ea typeface="+mn-ea"/>
                <a:cs typeface="+mn-cs"/>
              </a:rPr>
              <a:t> and Marcus </a:t>
            </a:r>
            <a:r>
              <a:rPr lang="en-GB" sz="1200" b="0" i="0" kern="1200" dirty="0" err="1">
                <a:solidFill>
                  <a:schemeClr val="tx1"/>
                </a:solidFill>
                <a:effectLst/>
                <a:latin typeface="+mn-lt"/>
                <a:ea typeface="+mn-ea"/>
                <a:cs typeface="+mn-cs"/>
              </a:rPr>
              <a:t>Mepstead</a:t>
            </a:r>
            <a:r>
              <a:rPr lang="en-GB" sz="1200" b="0" i="0" kern="1200" dirty="0">
                <a:solidFill>
                  <a:schemeClr val="tx1"/>
                </a:solidFill>
                <a:effectLst/>
                <a:latin typeface="+mn-lt"/>
                <a:ea typeface="+mn-ea"/>
                <a:cs typeface="+mn-cs"/>
              </a:rPr>
              <a:t> at British Fencing's Elite Training Centre in May 2016 ahead of the Rio 2016</a:t>
            </a:r>
            <a:r>
              <a:rPr lang="en-GB" sz="1200" b="0" i="0" kern="1200" baseline="0" dirty="0">
                <a:solidFill>
                  <a:schemeClr val="tx1"/>
                </a:solidFill>
                <a:effectLst/>
                <a:latin typeface="+mn-lt"/>
                <a:ea typeface="+mn-ea"/>
                <a:cs typeface="+mn-cs"/>
              </a:rPr>
              <a:t> Olympic Games.</a:t>
            </a:r>
            <a:endParaRPr lang="en-GB" dirty="0"/>
          </a:p>
        </p:txBody>
      </p:sp>
      <p:sp>
        <p:nvSpPr>
          <p:cNvPr id="4" name="Slide Number Placeholder 3"/>
          <p:cNvSpPr>
            <a:spLocks noGrp="1"/>
          </p:cNvSpPr>
          <p:nvPr>
            <p:ph type="sldNum" sz="quarter" idx="10"/>
          </p:nvPr>
        </p:nvSpPr>
        <p:spPr/>
        <p:txBody>
          <a:bodyPr/>
          <a:lstStyle/>
          <a:p>
            <a:fld id="{7F41008A-B265-484A-B4D3-1739EADF8CEF}" type="slidenum">
              <a:rPr lang="en-US" smtClean="0"/>
              <a:t>4</a:t>
            </a:fld>
            <a:endParaRPr lang="en-US"/>
          </a:p>
        </p:txBody>
      </p:sp>
    </p:spTree>
    <p:extLst>
      <p:ext uri="{BB962C8B-B14F-4D97-AF65-F5344CB8AC3E}">
        <p14:creationId xmlns:p14="http://schemas.microsoft.com/office/powerpoint/2010/main" val="20011082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Should you have the time, this slide offers</a:t>
            </a:r>
            <a:r>
              <a:rPr lang="en-GB" baseline="0" dirty="0"/>
              <a:t> the opportunity to build on the previous discussion on how the coach and person being coached. This short activity is most suited to older pupils.</a:t>
            </a:r>
          </a:p>
          <a:p>
            <a:endParaRPr lang="en-GB" baseline="0" dirty="0"/>
          </a:p>
          <a:p>
            <a:r>
              <a:rPr lang="en-GB" baseline="0" dirty="0"/>
              <a:t>Ask someone (a pupil, now acting as a coach) to show you how to do something – perhaps a particular dance move. Ask the rest of the pupils to think about three things while watching:</a:t>
            </a:r>
          </a:p>
          <a:p>
            <a:pPr marL="171450" indent="-171450">
              <a:buFont typeface="Arial" panose="020B0604020202020204" pitchFamily="34" charset="0"/>
              <a:buChar char="•"/>
            </a:pPr>
            <a:r>
              <a:rPr lang="en-GB" baseline="0" dirty="0"/>
              <a:t>What did the pupil/coach say?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t>What did I (the teacher, acting as learner) say in response?</a:t>
            </a:r>
          </a:p>
          <a:p>
            <a:pPr marL="171450" indent="-171450">
              <a:buFont typeface="Arial" panose="020B0604020202020204" pitchFamily="34" charset="0"/>
              <a:buChar char="•"/>
            </a:pPr>
            <a:r>
              <a:rPr lang="en-GB" baseline="0" dirty="0"/>
              <a:t>How could we work better together?</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Ask pupils to think about the following during the subsequent discussion: </a:t>
            </a:r>
          </a:p>
          <a:p>
            <a:pPr marL="171450" indent="-171450">
              <a:buFont typeface="Arial" panose="020B0604020202020204" pitchFamily="34" charset="0"/>
              <a:buChar char="•"/>
            </a:pPr>
            <a:r>
              <a:rPr lang="en-GB" baseline="0" dirty="0"/>
              <a:t>Did the coach give a commentary of what they were doing when they first demonstrated what to do?</a:t>
            </a:r>
          </a:p>
          <a:p>
            <a:pPr marL="171450" indent="-171450">
              <a:buFont typeface="Arial" panose="020B0604020202020204" pitchFamily="34" charset="0"/>
              <a:buChar char="•"/>
            </a:pPr>
            <a:r>
              <a:rPr lang="en-GB" baseline="0" dirty="0"/>
              <a:t>Did the coach then give space for the person being coached to have a go?</a:t>
            </a:r>
          </a:p>
          <a:p>
            <a:pPr marL="171450" indent="-171450">
              <a:buFont typeface="Arial" panose="020B0604020202020204" pitchFamily="34" charset="0"/>
              <a:buChar char="•"/>
            </a:pPr>
            <a:r>
              <a:rPr lang="en-GB" baseline="0" dirty="0"/>
              <a:t>Did the coach ask either of these questions?</a:t>
            </a:r>
          </a:p>
          <a:p>
            <a:pPr marL="628650" lvl="1" indent="-171450">
              <a:buFontTx/>
              <a:buChar char="-"/>
            </a:pPr>
            <a:r>
              <a:rPr lang="en-GB" dirty="0"/>
              <a:t>How do you think you are doing?</a:t>
            </a:r>
          </a:p>
          <a:p>
            <a:pPr marL="628650" lvl="1" indent="-171450">
              <a:buFontTx/>
              <a:buChar char="-"/>
            </a:pPr>
            <a:r>
              <a:rPr lang="en-GB" dirty="0"/>
              <a:t>Can you remember what to do next?</a:t>
            </a:r>
          </a:p>
          <a:p>
            <a:pPr marL="171450" lvl="0" indent="-171450">
              <a:buFont typeface="Arial" panose="020B0604020202020204" pitchFamily="34" charset="0"/>
              <a:buChar char="•"/>
            </a:pPr>
            <a:r>
              <a:rPr lang="en-GB" dirty="0"/>
              <a:t>Did</a:t>
            </a:r>
            <a:r>
              <a:rPr lang="en-GB" baseline="0" dirty="0"/>
              <a:t> the coach give gentle reminders when things went wrong (for example, “Let me show you that bit again.”)? </a:t>
            </a:r>
            <a:endParaRPr lang="en-GB" dirty="0"/>
          </a:p>
          <a:p>
            <a:pPr marL="171450" lvl="0" indent="-171450">
              <a:buFont typeface="Arial" panose="020B0604020202020204" pitchFamily="34" charset="0"/>
              <a:buChar char="•"/>
            </a:pPr>
            <a:r>
              <a:rPr lang="en-GB" dirty="0"/>
              <a:t>Did</a:t>
            </a:r>
            <a:r>
              <a:rPr lang="en-GB" baseline="0" dirty="0"/>
              <a:t> the coach give praise? </a:t>
            </a:r>
          </a:p>
          <a:p>
            <a:pPr marL="171450" lvl="0" indent="-171450">
              <a:buFont typeface="Arial" panose="020B0604020202020204" pitchFamily="34" charset="0"/>
              <a:buChar char="•"/>
            </a:pPr>
            <a:r>
              <a:rPr lang="en-GB" baseline="0" dirty="0"/>
              <a:t>Did the person being coached listen carefully, ask questions, stay positive? </a:t>
            </a:r>
            <a:endParaRPr lang="en-GB" dirty="0"/>
          </a:p>
        </p:txBody>
      </p:sp>
      <p:sp>
        <p:nvSpPr>
          <p:cNvPr id="4" name="Slide Number Placeholder 3"/>
          <p:cNvSpPr>
            <a:spLocks noGrp="1"/>
          </p:cNvSpPr>
          <p:nvPr>
            <p:ph type="sldNum" sz="quarter" idx="10"/>
          </p:nvPr>
        </p:nvSpPr>
        <p:spPr/>
        <p:txBody>
          <a:bodyPr/>
          <a:lstStyle/>
          <a:p>
            <a:fld id="{7F41008A-B265-484A-B4D3-1739EADF8CEF}" type="slidenum">
              <a:rPr lang="en-US" smtClean="0"/>
              <a:t>5</a:t>
            </a:fld>
            <a:endParaRPr lang="en-US"/>
          </a:p>
        </p:txBody>
      </p:sp>
    </p:spTree>
    <p:extLst>
      <p:ext uri="{BB962C8B-B14F-4D97-AF65-F5344CB8AC3E}">
        <p14:creationId xmlns:p14="http://schemas.microsoft.com/office/powerpoint/2010/main" val="6754209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introduces</a:t>
            </a:r>
            <a:r>
              <a:rPr lang="en-GB" baseline="0" dirty="0"/>
              <a:t> the importance of learning skills </a:t>
            </a:r>
            <a:r>
              <a:rPr lang="en-GB" b="1" baseline="0" dirty="0"/>
              <a:t>step-by-step</a:t>
            </a:r>
            <a:r>
              <a:rPr lang="en-GB" baseline="0" dirty="0"/>
              <a:t>. </a:t>
            </a:r>
          </a:p>
          <a:p>
            <a:endParaRPr lang="en-GB" baseline="0" dirty="0"/>
          </a:p>
          <a:p>
            <a:r>
              <a:rPr lang="en-GB" baseline="0" dirty="0"/>
              <a:t>These two images reinforce the idea that lots of hard work goes into a final performance. </a:t>
            </a:r>
          </a:p>
          <a:p>
            <a:endParaRPr lang="en-GB" baseline="0" dirty="0"/>
          </a:p>
          <a:p>
            <a:r>
              <a:rPr lang="en-GB" baseline="0" dirty="0"/>
              <a:t>Similarities between the images include: </a:t>
            </a:r>
          </a:p>
          <a:p>
            <a:pPr marL="171450" indent="-171450">
              <a:buFont typeface="Arial" panose="020B0604020202020204" pitchFamily="34" charset="0"/>
              <a:buChar char="•"/>
            </a:pPr>
            <a:r>
              <a:rPr lang="en-GB" baseline="0" dirty="0"/>
              <a:t>Same person (</a:t>
            </a:r>
            <a:r>
              <a:rPr lang="en-GB" baseline="0" dirty="0" err="1"/>
              <a:t>Mahama</a:t>
            </a:r>
            <a:r>
              <a:rPr lang="en-GB" baseline="0" dirty="0"/>
              <a:t> Cho) in both</a:t>
            </a:r>
          </a:p>
          <a:p>
            <a:pPr marL="171450" indent="-171450">
              <a:buFont typeface="Arial" panose="020B0604020202020204" pitchFamily="34" charset="0"/>
              <a:buChar char="•"/>
            </a:pPr>
            <a:r>
              <a:rPr lang="en-GB" baseline="0" dirty="0"/>
              <a:t>Same person doing the same sport (</a:t>
            </a:r>
            <a:r>
              <a:rPr lang="en-GB" sz="1200" b="0" i="0" kern="1200" dirty="0">
                <a:solidFill>
                  <a:schemeClr val="tx1"/>
                </a:solidFill>
                <a:effectLst/>
                <a:latin typeface="+mn-lt"/>
                <a:ea typeface="+mn-ea"/>
                <a:cs typeface="+mn-cs"/>
              </a:rPr>
              <a:t>taekwondo)</a:t>
            </a:r>
            <a:endParaRPr lang="en-GB" baseline="0" dirty="0"/>
          </a:p>
          <a:p>
            <a:pPr marL="171450" indent="-171450">
              <a:buFont typeface="Arial" panose="020B0604020202020204" pitchFamily="34" charset="0"/>
              <a:buChar char="•"/>
            </a:pPr>
            <a:r>
              <a:rPr lang="en-GB" baseline="0" dirty="0"/>
              <a:t>Kick in both photos </a:t>
            </a:r>
          </a:p>
          <a:p>
            <a:pPr marL="171450" indent="-171450">
              <a:buFont typeface="Arial" panose="020B0604020202020204" pitchFamily="34" charset="0"/>
              <a:buChar char="•"/>
            </a:pPr>
            <a:r>
              <a:rPr lang="en-GB" baseline="0" dirty="0"/>
              <a:t>Similar leg position, striking a similar point on opponent </a:t>
            </a:r>
          </a:p>
          <a:p>
            <a:endParaRPr lang="en-GB" baseline="0" dirty="0"/>
          </a:p>
          <a:p>
            <a:r>
              <a:rPr lang="en-GB" baseline="0" dirty="0"/>
              <a:t>Differences between the images include: </a:t>
            </a:r>
            <a:endParaRPr lang="en-GB" dirty="0"/>
          </a:p>
          <a:p>
            <a:pPr marL="171450" indent="-171450">
              <a:buFont typeface="Arial" panose="020B0604020202020204" pitchFamily="34" charset="0"/>
              <a:buChar char="•"/>
            </a:pPr>
            <a:r>
              <a:rPr lang="en-GB" dirty="0"/>
              <a:t>Environment</a:t>
            </a:r>
            <a:r>
              <a:rPr lang="en-GB" baseline="0" dirty="0"/>
              <a:t> – one is in a gym, the other is in competition</a:t>
            </a:r>
          </a:p>
          <a:p>
            <a:pPr marL="171450" indent="-171450">
              <a:buFont typeface="Arial" panose="020B0604020202020204" pitchFamily="34" charset="0"/>
              <a:buChar char="•"/>
            </a:pPr>
            <a:r>
              <a:rPr lang="en-GB" baseline="0" dirty="0"/>
              <a:t>Kit – one is in training kit, the other is in formal clothing for performance, including protective gear</a:t>
            </a:r>
          </a:p>
          <a:p>
            <a:pPr marL="171450" indent="-171450">
              <a:buFont typeface="Arial" panose="020B0604020202020204" pitchFamily="34" charset="0"/>
              <a:buChar char="•"/>
            </a:pPr>
            <a:r>
              <a:rPr lang="en-GB" baseline="0" dirty="0"/>
              <a:t>Opponent – one is against a dummy, the other is against an actual opponent (Anthony </a:t>
            </a:r>
            <a:r>
              <a:rPr lang="en-GB" baseline="0" dirty="0" err="1"/>
              <a:t>Mylann</a:t>
            </a:r>
            <a:r>
              <a:rPr lang="en-GB" baseline="0" dirty="0"/>
              <a:t> </a:t>
            </a:r>
            <a:r>
              <a:rPr lang="en-GB" baseline="0" dirty="0" err="1"/>
              <a:t>Obame</a:t>
            </a:r>
            <a:r>
              <a:rPr lang="en-GB" baseline="0" dirty="0"/>
              <a:t> of Gabon) </a:t>
            </a:r>
          </a:p>
          <a:p>
            <a:pPr marL="171450" indent="-171450">
              <a:buFont typeface="Arial" panose="020B0604020202020204" pitchFamily="34" charset="0"/>
              <a:buChar char="•"/>
            </a:pPr>
            <a:r>
              <a:rPr lang="en-GB" baseline="0" dirty="0"/>
              <a:t>Movement – in one he is just doing a kick, in the other the whole body is in movement </a:t>
            </a:r>
            <a:endParaRPr lang="en-GB" dirty="0"/>
          </a:p>
          <a:p>
            <a:endParaRPr lang="en-GB" dirty="0"/>
          </a:p>
          <a:p>
            <a:r>
              <a:rPr lang="en-GB" dirty="0"/>
              <a:t>Photo: </a:t>
            </a:r>
            <a:r>
              <a:rPr lang="en-GB" dirty="0" err="1"/>
              <a:t>Mahama</a:t>
            </a:r>
            <a:r>
              <a:rPr lang="en-GB" baseline="0" dirty="0"/>
              <a:t> Cho in training and </a:t>
            </a:r>
            <a:r>
              <a:rPr lang="en-GB" baseline="0" dirty="0" err="1"/>
              <a:t>Mahama</a:t>
            </a:r>
            <a:r>
              <a:rPr lang="en-GB" baseline="0" dirty="0"/>
              <a:t> Cho competing against </a:t>
            </a:r>
            <a:r>
              <a:rPr lang="en-GB" sz="1200" b="0" i="0" kern="1200" dirty="0">
                <a:solidFill>
                  <a:schemeClr val="tx1"/>
                </a:solidFill>
                <a:effectLst/>
                <a:latin typeface="+mn-lt"/>
                <a:ea typeface="+mn-ea"/>
                <a:cs typeface="+mn-cs"/>
              </a:rPr>
              <a:t>Anthony </a:t>
            </a:r>
            <a:r>
              <a:rPr lang="en-GB" sz="1200" b="0" i="0" kern="1200" dirty="0" err="1">
                <a:solidFill>
                  <a:schemeClr val="tx1"/>
                </a:solidFill>
                <a:effectLst/>
                <a:latin typeface="+mn-lt"/>
                <a:ea typeface="+mn-ea"/>
                <a:cs typeface="+mn-cs"/>
              </a:rPr>
              <a:t>Mylann</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Obame</a:t>
            </a:r>
            <a:r>
              <a:rPr lang="en-GB" sz="1200" b="0" i="0" kern="1200" dirty="0">
                <a:solidFill>
                  <a:schemeClr val="tx1"/>
                </a:solidFill>
                <a:effectLst/>
                <a:latin typeface="+mn-lt"/>
                <a:ea typeface="+mn-ea"/>
                <a:cs typeface="+mn-cs"/>
              </a:rPr>
              <a:t> of Gabon</a:t>
            </a:r>
            <a:r>
              <a:rPr lang="en-GB" sz="1200" b="0" i="0" kern="1200" baseline="0" dirty="0">
                <a:solidFill>
                  <a:schemeClr val="tx1"/>
                </a:solidFill>
                <a:effectLst/>
                <a:latin typeface="+mn-lt"/>
                <a:ea typeface="+mn-ea"/>
                <a:cs typeface="+mn-cs"/>
              </a:rPr>
              <a:t> at the Rio 2016 Olympic Games.</a:t>
            </a:r>
          </a:p>
        </p:txBody>
      </p:sp>
      <p:sp>
        <p:nvSpPr>
          <p:cNvPr id="4" name="Slide Number Placeholder 3"/>
          <p:cNvSpPr>
            <a:spLocks noGrp="1"/>
          </p:cNvSpPr>
          <p:nvPr>
            <p:ph type="sldNum" sz="quarter" idx="10"/>
          </p:nvPr>
        </p:nvSpPr>
        <p:spPr/>
        <p:txBody>
          <a:bodyPr/>
          <a:lstStyle/>
          <a:p>
            <a:fld id="{7F41008A-B265-484A-B4D3-1739EADF8CEF}" type="slidenum">
              <a:rPr lang="en-US" smtClean="0"/>
              <a:t>6</a:t>
            </a:fld>
            <a:endParaRPr lang="en-US"/>
          </a:p>
        </p:txBody>
      </p:sp>
    </p:spTree>
    <p:extLst>
      <p:ext uri="{BB962C8B-B14F-4D97-AF65-F5344CB8AC3E}">
        <p14:creationId xmlns:p14="http://schemas.microsoft.com/office/powerpoint/2010/main" val="1104832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Alongside</a:t>
            </a:r>
            <a:r>
              <a:rPr lang="en-GB" baseline="0" dirty="0"/>
              <a:t> learning skills step-by-step, it is really important to </a:t>
            </a:r>
            <a:r>
              <a:rPr lang="en-GB" b="1" baseline="0" dirty="0"/>
              <a:t>practise</a:t>
            </a:r>
            <a:r>
              <a:rPr lang="en-GB" baseline="0" dirty="0"/>
              <a:t> new skills.</a:t>
            </a:r>
          </a:p>
          <a:p>
            <a:endParaRPr lang="en-GB" baseline="0" dirty="0"/>
          </a:p>
          <a:p>
            <a:r>
              <a:rPr lang="en-GB" baseline="0" dirty="0"/>
              <a:t>You may wish to discuss how everyone feels about practising. Do they find it easy or hard? Fun or boring?</a:t>
            </a:r>
          </a:p>
          <a:p>
            <a:endParaRPr lang="en-GB" baseline="0" dirty="0"/>
          </a:p>
          <a:p>
            <a:r>
              <a:rPr lang="en-GB" baseline="0" dirty="0"/>
              <a:t>Read the quote from Jonny Brownlee and then follow with the top tips for practising new skills. Discuss why, even though practising may feel like hard work, it can help us to get better.</a:t>
            </a:r>
          </a:p>
          <a:p>
            <a:endParaRPr lang="en-GB" baseline="0" dirty="0"/>
          </a:p>
          <a:p>
            <a:r>
              <a:rPr lang="en-GB" baseline="0" dirty="0"/>
              <a:t>How do the tips help you to get better? </a:t>
            </a:r>
          </a:p>
          <a:p>
            <a:pPr marL="171450" indent="-171450">
              <a:buFont typeface="Arial" panose="020B0604020202020204" pitchFamily="34" charset="0"/>
              <a:buChar char="•"/>
            </a:pPr>
            <a:r>
              <a:rPr lang="en-GB" baseline="0" dirty="0"/>
              <a:t>Practise often – the more you do something, the easier it gets and the more confident you feel about it.</a:t>
            </a:r>
          </a:p>
          <a:p>
            <a:pPr marL="171450" indent="-171450">
              <a:buFont typeface="Arial" panose="020B0604020202020204" pitchFamily="34" charset="0"/>
              <a:buChar char="•"/>
            </a:pPr>
            <a:r>
              <a:rPr lang="en-GB" baseline="0" dirty="0"/>
              <a:t>Set goals – when you have something to work towards you know what you are aiming for and you also feel motivated.</a:t>
            </a:r>
          </a:p>
          <a:p>
            <a:pPr marL="171450" indent="-171450">
              <a:buFont typeface="Arial" panose="020B0604020202020204" pitchFamily="34" charset="0"/>
              <a:buChar char="•"/>
            </a:pPr>
            <a:r>
              <a:rPr lang="en-GB" baseline="0" dirty="0"/>
              <a:t>Record how you do – you understand if you are getting better.</a:t>
            </a:r>
          </a:p>
          <a:p>
            <a:endParaRPr lang="en-GB" baseline="0" dirty="0"/>
          </a:p>
          <a:p>
            <a:r>
              <a:rPr lang="en-GB" dirty="0"/>
              <a:t>Encourage practice by having a class goal list, rewards for achievement and presentations when key skills are successfully achieved.</a:t>
            </a:r>
          </a:p>
          <a:p>
            <a:endParaRPr lang="en-GB" dirty="0"/>
          </a:p>
          <a:p>
            <a:r>
              <a:rPr lang="en-GB" dirty="0"/>
              <a:t>Photo:</a:t>
            </a:r>
            <a:r>
              <a:rPr lang="en-GB" baseline="0" dirty="0"/>
              <a:t> Jonny Brownlee during the race section of the triathlon at the London 2012 Olympic Games.</a:t>
            </a:r>
            <a:endParaRPr lang="en-GB" dirty="0"/>
          </a:p>
        </p:txBody>
      </p:sp>
      <p:sp>
        <p:nvSpPr>
          <p:cNvPr id="4" name="Slide Number Placeholder 3"/>
          <p:cNvSpPr>
            <a:spLocks noGrp="1"/>
          </p:cNvSpPr>
          <p:nvPr>
            <p:ph type="sldNum" sz="quarter" idx="10"/>
          </p:nvPr>
        </p:nvSpPr>
        <p:spPr/>
        <p:txBody>
          <a:bodyPr/>
          <a:lstStyle/>
          <a:p>
            <a:fld id="{7F41008A-B265-484A-B4D3-1739EADF8CEF}" type="slidenum">
              <a:rPr lang="en-US" smtClean="0"/>
              <a:t>7</a:t>
            </a:fld>
            <a:endParaRPr lang="en-US"/>
          </a:p>
        </p:txBody>
      </p:sp>
    </p:spTree>
    <p:extLst>
      <p:ext uri="{BB962C8B-B14F-4D97-AF65-F5344CB8AC3E}">
        <p14:creationId xmlns:p14="http://schemas.microsoft.com/office/powerpoint/2010/main" val="5301602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provides</a:t>
            </a:r>
            <a:r>
              <a:rPr lang="en-GB" baseline="0" dirty="0"/>
              <a:t> a brief opportunity for pupils to reflect on everything they have discussed about learning new skills before they go on to explore using knives for food preparation. </a:t>
            </a:r>
          </a:p>
          <a:p>
            <a:endParaRPr lang="en-GB" baseline="0" dirty="0"/>
          </a:p>
          <a:p>
            <a:r>
              <a:rPr lang="en-GB" baseline="0" dirty="0"/>
              <a:t>Things that help us to learn new skills: </a:t>
            </a:r>
          </a:p>
          <a:p>
            <a:pPr marL="171450" indent="-171450">
              <a:buFont typeface="Arial" panose="020B0604020202020204" pitchFamily="34" charset="0"/>
              <a:buChar char="•"/>
            </a:pPr>
            <a:r>
              <a:rPr lang="en-GB" dirty="0"/>
              <a:t>Learn from</a:t>
            </a:r>
            <a:r>
              <a:rPr lang="en-GB" baseline="0" dirty="0"/>
              <a:t> someone else</a:t>
            </a:r>
          </a:p>
          <a:p>
            <a:pPr marL="171450" indent="-171450">
              <a:buFont typeface="Arial" panose="020B0604020202020204" pitchFamily="34" charset="0"/>
              <a:buChar char="•"/>
            </a:pPr>
            <a:r>
              <a:rPr lang="en-GB" baseline="0" dirty="0"/>
              <a:t>Show behaviours that help us to learn, especially when working with someone else</a:t>
            </a:r>
          </a:p>
          <a:p>
            <a:pPr marL="171450" indent="-171450">
              <a:buFont typeface="Arial" panose="020B0604020202020204" pitchFamily="34" charset="0"/>
              <a:buChar char="•"/>
            </a:pPr>
            <a:r>
              <a:rPr lang="en-GB" baseline="0" dirty="0"/>
              <a:t>Learn step-by-step</a:t>
            </a:r>
          </a:p>
          <a:p>
            <a:pPr marL="171450" indent="-171450">
              <a:buFont typeface="Arial" panose="020B0604020202020204" pitchFamily="34" charset="0"/>
              <a:buChar char="•"/>
            </a:pPr>
            <a:r>
              <a:rPr lang="en-GB" baseline="0" dirty="0"/>
              <a:t>Practise </a:t>
            </a:r>
          </a:p>
          <a:p>
            <a:pPr marL="171450" indent="-171450">
              <a:buFont typeface="Arial" panose="020B0604020202020204" pitchFamily="34" charset="0"/>
              <a:buChar char="•"/>
            </a:pPr>
            <a:r>
              <a:rPr lang="en-GB" baseline="0" dirty="0"/>
              <a:t>Work towards a goal</a:t>
            </a:r>
          </a:p>
          <a:p>
            <a:pPr marL="171450" indent="-171450">
              <a:buFont typeface="Arial" panose="020B0604020202020204" pitchFamily="34" charset="0"/>
              <a:buChar char="•"/>
            </a:pPr>
            <a:r>
              <a:rPr lang="en-GB" baseline="0" dirty="0"/>
              <a:t>Measure how we do</a:t>
            </a:r>
            <a:endParaRPr lang="en-GB" dirty="0"/>
          </a:p>
        </p:txBody>
      </p:sp>
      <p:sp>
        <p:nvSpPr>
          <p:cNvPr id="4" name="Slide Number Placeholder 3"/>
          <p:cNvSpPr>
            <a:spLocks noGrp="1"/>
          </p:cNvSpPr>
          <p:nvPr>
            <p:ph type="sldNum" sz="quarter" idx="10"/>
          </p:nvPr>
        </p:nvSpPr>
        <p:spPr/>
        <p:txBody>
          <a:bodyPr/>
          <a:lstStyle/>
          <a:p>
            <a:fld id="{7F41008A-B265-484A-B4D3-1739EADF8CEF}" type="slidenum">
              <a:rPr lang="en-US" smtClean="0"/>
              <a:t>8</a:t>
            </a:fld>
            <a:endParaRPr lang="en-US"/>
          </a:p>
        </p:txBody>
      </p:sp>
    </p:spTree>
    <p:extLst>
      <p:ext uri="{BB962C8B-B14F-4D97-AF65-F5344CB8AC3E}">
        <p14:creationId xmlns:p14="http://schemas.microsoft.com/office/powerpoint/2010/main" val="20248731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You may wish to show the </a:t>
            </a:r>
            <a:r>
              <a:rPr lang="en-GB" b="1" dirty="0"/>
              <a:t>Master</a:t>
            </a:r>
            <a:r>
              <a:rPr lang="en-GB" b="1" baseline="0" dirty="0"/>
              <a:t> Skills </a:t>
            </a:r>
            <a:r>
              <a:rPr lang="en-GB" b="0" baseline="0" dirty="0"/>
              <a:t>film (</a:t>
            </a:r>
            <a:r>
              <a:rPr lang="en-GB" b="0" baseline="0" dirty="0" err="1"/>
              <a:t>getseteatfresh.co.uk</a:t>
            </a:r>
            <a:r>
              <a:rPr lang="en-GB" b="0" baseline="0" dirty="0"/>
              <a:t>/resources/master-skills) at this point in the presentation. The film features ‘Get Set to Eat Fresh’ presenter Jacqueline using knife skills for food preparation. </a:t>
            </a:r>
          </a:p>
          <a:p>
            <a:endParaRPr lang="en-GB" b="0" baseline="0" dirty="0"/>
          </a:p>
          <a:p>
            <a:r>
              <a:rPr lang="en-GB" b="0" baseline="0" dirty="0"/>
              <a:t>Impress on pupils the importance of preparation before learning a new skill.</a:t>
            </a:r>
          </a:p>
          <a:p>
            <a:endParaRPr lang="en-GB" b="0" baseline="0" dirty="0"/>
          </a:p>
          <a:p>
            <a:r>
              <a:rPr lang="en-GB" b="0" baseline="0" dirty="0"/>
              <a:t>Encourage pupils to check each other against the checklist – have they ticked off all the preparation steps? Make sure pupils are listening carefully in readiness for when they need to listen to actual instructions on using knives. </a:t>
            </a:r>
            <a:endParaRPr lang="en-GB" b="0" dirty="0"/>
          </a:p>
          <a:p>
            <a:endParaRPr lang="en-GB" b="1" dirty="0"/>
          </a:p>
          <a:p>
            <a:r>
              <a:rPr lang="en-GB" b="1" dirty="0"/>
              <a:t>A few tips</a:t>
            </a:r>
            <a:r>
              <a:rPr lang="en-GB" b="1" baseline="0" dirty="0"/>
              <a:t> on k</a:t>
            </a:r>
            <a:r>
              <a:rPr lang="en-GB" b="1" dirty="0"/>
              <a:t>nives and boards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Use a colour-coded chopping board.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Always use a knife that matches the size of the pupil’s hands (small hands = small knife).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Sharp knives are usually safer than blunt ones, as blunt knives may slip.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Supervise the use of knives until the pupils can use them safely and confidently.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Insist that the pupils pay attention and focus on the item being cut at all times.</a:t>
            </a:r>
          </a:p>
          <a:p>
            <a:endParaRPr lang="en-GB" dirty="0"/>
          </a:p>
          <a:p>
            <a:r>
              <a:rPr lang="en-GB" sz="1200" b="1" i="0" u="none" strike="noStrike" kern="1200" baseline="0" dirty="0">
                <a:solidFill>
                  <a:schemeClr val="tx1"/>
                </a:solidFill>
                <a:latin typeface="+mn-lt"/>
                <a:ea typeface="+mn-ea"/>
                <a:cs typeface="+mn-cs"/>
              </a:rPr>
              <a:t>A few tips on preparing for demonstrations </a:t>
            </a:r>
            <a:endParaRPr lang="en-GB"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Plan what you are going to do and say in advance.</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Break down the process into smaller stages.</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Think about the possible tricky points for pupils – for example, holding the equipment the right way.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Choose the most important points to tell pupils. How will you help them remember? They could make notes or take photos.</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Plan some questions.</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Find out if there are any health and safety issues and carry out Risk Assessments as necessary.</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Have the equipment and materials ready and well laid out. </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A few tips for when you are demonstrating </a:t>
            </a:r>
            <a:endParaRPr lang="en-GB"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Demonstrations are interactive, not one-way dialogues.</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Keep the group size small.</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Position yourself so that everyone can see, check that they can sit or stand comfortably and not get distracted.</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Explain each step clearly and simply as you demonstrate. You are modelling good technique.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Work much more </a:t>
            </a:r>
            <a:r>
              <a:rPr lang="en-GB" sz="1200" b="1" i="0" u="none" strike="noStrike" kern="1200" baseline="0" dirty="0">
                <a:solidFill>
                  <a:schemeClr val="tx1"/>
                </a:solidFill>
                <a:latin typeface="+mn-lt"/>
                <a:ea typeface="+mn-ea"/>
                <a:cs typeface="+mn-cs"/>
              </a:rPr>
              <a:t>slowly </a:t>
            </a:r>
            <a:r>
              <a:rPr lang="en-GB" sz="1200" b="0" i="0" u="none" strike="noStrike" kern="1200" baseline="0" dirty="0">
                <a:solidFill>
                  <a:schemeClr val="tx1"/>
                </a:solidFill>
                <a:latin typeface="+mn-lt"/>
                <a:ea typeface="+mn-ea"/>
                <a:cs typeface="+mn-cs"/>
              </a:rPr>
              <a:t>than usually and provide a running commentary to point out the detail of each stage.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Reinforce the important points. Repeat your points and try to explain why things are done in a particular way. Emphasise points by drawing pupils attention to them</a:t>
            </a:r>
            <a:r>
              <a:rPr lang="en-GB" sz="1200" b="0" i="1" u="none" strike="noStrike" kern="1200" baseline="0" dirty="0">
                <a:solidFill>
                  <a:schemeClr val="tx1"/>
                </a:solidFill>
                <a:latin typeface="+mn-lt"/>
                <a:ea typeface="+mn-ea"/>
                <a:cs typeface="+mn-cs"/>
              </a:rPr>
              <a:t>…. Do you see how this…? </a:t>
            </a:r>
            <a:r>
              <a:rPr lang="en-GB" sz="1200" b="0" i="0" u="none" strike="noStrike" kern="1200" baseline="0" dirty="0">
                <a:solidFill>
                  <a:schemeClr val="tx1"/>
                </a:solidFill>
                <a:latin typeface="+mn-lt"/>
                <a:ea typeface="+mn-ea"/>
                <a:cs typeface="+mn-cs"/>
              </a:rPr>
              <a:t>Pause and let the pupils look.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Make sure the pupils pay attention. Involve them by asking questions, make them taste, touch, handle, look, smell, listen… to get a better understanding. For example, when mixing dough you may wish to reinforce the point about how wet/dry it will be.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Keep eye contact with the group and check they understand. Involve them if you can, for example by holding things, measuring, choosing.</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Recap on what you have done at the end. If they are going to carry out the task immediately make sure that all the pupils know the first couple of steps.</a:t>
            </a:r>
          </a:p>
          <a:p>
            <a:pPr marL="171450" indent="-171450">
              <a:buFont typeface="Arial" panose="020B0604020202020204" pitchFamily="34" charset="0"/>
              <a:buChar char="•"/>
            </a:pPr>
            <a:endParaRPr lang="en-GB" sz="1200" b="0" i="0" u="none" strike="noStrike" kern="1200" baseline="0" dirty="0">
              <a:solidFill>
                <a:schemeClr val="tx1"/>
              </a:solidFill>
              <a:latin typeface="+mn-lt"/>
              <a:ea typeface="+mn-ea"/>
              <a:cs typeface="+mn-cs"/>
            </a:endParaRPr>
          </a:p>
          <a:p>
            <a:pPr marL="0" indent="0">
              <a:buFont typeface="Arial" panose="020B0604020202020204" pitchFamily="34" charset="0"/>
              <a:buNone/>
            </a:pPr>
            <a:r>
              <a:rPr lang="en-GB" sz="1200" b="0" i="0" u="none" strike="noStrike" kern="1200" baseline="0" dirty="0">
                <a:solidFill>
                  <a:schemeClr val="tx1"/>
                </a:solidFill>
                <a:latin typeface="+mn-lt"/>
                <a:ea typeface="+mn-ea"/>
                <a:cs typeface="+mn-cs"/>
              </a:rPr>
              <a:t>Further information on developing these skills, along with a pupil progression chart, is available for a small cost from the Design and Technology Association: https://</a:t>
            </a:r>
            <a:r>
              <a:rPr lang="en-GB" sz="1200" b="0" i="0" u="none" strike="noStrike" kern="1200" baseline="0" dirty="0" err="1">
                <a:solidFill>
                  <a:schemeClr val="tx1"/>
                </a:solidFill>
                <a:latin typeface="+mn-lt"/>
                <a:ea typeface="+mn-ea"/>
                <a:cs typeface="+mn-cs"/>
              </a:rPr>
              <a:t>www.data.org.uk</a:t>
            </a:r>
            <a:r>
              <a:rPr lang="en-GB" sz="1200" b="0" i="0" u="none" strike="noStrike" kern="1200" baseline="0" dirty="0">
                <a:solidFill>
                  <a:schemeClr val="tx1"/>
                </a:solidFill>
                <a:latin typeface="+mn-lt"/>
                <a:ea typeface="+mn-ea"/>
                <a:cs typeface="+mn-cs"/>
              </a:rPr>
              <a:t>/resource-shop/</a:t>
            </a:r>
            <a:r>
              <a:rPr lang="en-GB" sz="1200" b="0" i="0" u="none" strike="noStrike" kern="1200" baseline="0" dirty="0" err="1">
                <a:solidFill>
                  <a:schemeClr val="tx1"/>
                </a:solidFill>
                <a:latin typeface="+mn-lt"/>
                <a:ea typeface="+mn-ea"/>
                <a:cs typeface="+mn-cs"/>
              </a:rPr>
              <a:t>lgp</a:t>
            </a:r>
            <a:r>
              <a:rPr lang="en-GB" sz="1200" b="0" i="0" u="none" strike="noStrike" kern="1200" baseline="0" dirty="0">
                <a:solidFill>
                  <a:schemeClr val="tx1"/>
                </a:solidFill>
                <a:latin typeface="+mn-lt"/>
                <a:ea typeface="+mn-ea"/>
                <a:cs typeface="+mn-cs"/>
              </a:rPr>
              <a:t>-are-you-teaching-food-in-primary-</a:t>
            </a:r>
            <a:r>
              <a:rPr lang="en-GB" sz="1200" b="0" i="0" u="none" strike="noStrike" kern="1200" baseline="0" dirty="0" err="1">
                <a:solidFill>
                  <a:schemeClr val="tx1"/>
                </a:solidFill>
                <a:latin typeface="+mn-lt"/>
                <a:ea typeface="+mn-ea"/>
                <a:cs typeface="+mn-cs"/>
              </a:rPr>
              <a:t>dt</a:t>
            </a:r>
            <a:r>
              <a:rPr lang="en-GB" sz="1200" b="0" i="0" u="none" strike="noStrike" kern="1200" baseline="0" dirty="0">
                <a:solidFill>
                  <a:schemeClr val="tx1"/>
                </a:solidFill>
                <a:latin typeface="+mn-lt"/>
                <a:ea typeface="+mn-ea"/>
                <a:cs typeface="+mn-cs"/>
              </a:rPr>
              <a:t>/ </a:t>
            </a:r>
          </a:p>
        </p:txBody>
      </p:sp>
      <p:sp>
        <p:nvSpPr>
          <p:cNvPr id="4" name="Slide Number Placeholder 3"/>
          <p:cNvSpPr>
            <a:spLocks noGrp="1"/>
          </p:cNvSpPr>
          <p:nvPr>
            <p:ph type="sldNum" sz="quarter" idx="10"/>
          </p:nvPr>
        </p:nvSpPr>
        <p:spPr/>
        <p:txBody>
          <a:bodyPr/>
          <a:lstStyle/>
          <a:p>
            <a:fld id="{7F41008A-B265-484A-B4D3-1739EADF8CEF}" type="slidenum">
              <a:rPr lang="en-US" smtClean="0"/>
              <a:t>9</a:t>
            </a:fld>
            <a:endParaRPr lang="en-US"/>
          </a:p>
        </p:txBody>
      </p:sp>
    </p:spTree>
    <p:extLst>
      <p:ext uri="{BB962C8B-B14F-4D97-AF65-F5344CB8AC3E}">
        <p14:creationId xmlns:p14="http://schemas.microsoft.com/office/powerpoint/2010/main" val="3387658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This slide</a:t>
            </a:r>
            <a:r>
              <a:rPr lang="en-GB" b="0" baseline="0" dirty="0"/>
              <a:t> talks through the </a:t>
            </a:r>
            <a:r>
              <a:rPr lang="en-GB" b="1" baseline="0" dirty="0"/>
              <a:t>bridge hold</a:t>
            </a:r>
            <a:r>
              <a:rPr lang="en-GB" b="0" baseline="0" dirty="0"/>
              <a:t>.</a:t>
            </a:r>
            <a:r>
              <a:rPr lang="en-GB" b="1" baseline="0" dirty="0"/>
              <a:t> </a:t>
            </a:r>
            <a:r>
              <a:rPr lang="en-GB" b="0" baseline="0" dirty="0"/>
              <a:t>Ask pupils to think about the prompts on the slide. </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Key points to emphasise with the bridge hold </a:t>
            </a:r>
          </a:p>
          <a:p>
            <a:pPr marL="228600" indent="-228600">
              <a:buFont typeface="+mj-lt"/>
              <a:buAutoNum type="arabicPeriod"/>
            </a:pPr>
            <a:r>
              <a:rPr lang="en-GB" sz="1200" b="0" i="0" u="none" strike="noStrike" kern="1200" baseline="0" dirty="0">
                <a:solidFill>
                  <a:schemeClr val="tx1"/>
                </a:solidFill>
                <a:latin typeface="+mn-lt"/>
                <a:ea typeface="+mn-ea"/>
                <a:cs typeface="+mn-cs"/>
              </a:rPr>
              <a:t>Use a chopping board.</a:t>
            </a:r>
          </a:p>
          <a:p>
            <a:pPr marL="228600" indent="-228600">
              <a:buFont typeface="+mj-lt"/>
              <a:buAutoNum type="arabicPeriod"/>
            </a:pPr>
            <a:r>
              <a:rPr lang="en-GB" sz="1200" b="0" i="0" u="none" strike="noStrike" kern="1200" baseline="0" dirty="0">
                <a:solidFill>
                  <a:schemeClr val="tx1"/>
                </a:solidFill>
                <a:latin typeface="+mn-lt"/>
                <a:ea typeface="+mn-ea"/>
                <a:cs typeface="+mn-cs"/>
              </a:rPr>
              <a:t>Always use a knife that suits the size of your hand and the item being cut. </a:t>
            </a:r>
          </a:p>
          <a:p>
            <a:pPr marL="228600" indent="-228600">
              <a:buFont typeface="+mj-lt"/>
              <a:buAutoNum type="arabicPeriod"/>
            </a:pPr>
            <a:r>
              <a:rPr lang="en-GB" sz="1200" b="0" i="0" u="none" strike="noStrike" kern="1200" baseline="0" dirty="0">
                <a:solidFill>
                  <a:schemeClr val="tx1"/>
                </a:solidFill>
                <a:latin typeface="+mn-lt"/>
                <a:ea typeface="+mn-ea"/>
                <a:cs typeface="+mn-cs"/>
              </a:rPr>
              <a:t>Make a bridge over the vegetable or fruit with your hand. Fingers should be on one side and thumb should be on the other. </a:t>
            </a:r>
          </a:p>
          <a:p>
            <a:pPr marL="228600" indent="-228600">
              <a:buFont typeface="+mj-lt"/>
              <a:buAutoNum type="arabicPeriod"/>
            </a:pPr>
            <a:r>
              <a:rPr lang="en-GB" sz="1200" b="0" i="0" u="none" strike="noStrike" kern="1200" baseline="0" dirty="0">
                <a:solidFill>
                  <a:schemeClr val="tx1"/>
                </a:solidFill>
                <a:latin typeface="+mn-lt"/>
                <a:ea typeface="+mn-ea"/>
                <a:cs typeface="+mn-cs"/>
              </a:rPr>
              <a:t>Pick up the knife with the other hand and check that the blade is facing downwards. </a:t>
            </a:r>
          </a:p>
          <a:p>
            <a:pPr marL="228600" indent="-228600">
              <a:buFont typeface="+mj-lt"/>
              <a:buAutoNum type="arabicPeriod"/>
            </a:pPr>
            <a:r>
              <a:rPr lang="en-GB" sz="1200" b="0" i="0" u="none" strike="noStrike" kern="1200" baseline="0" dirty="0">
                <a:solidFill>
                  <a:schemeClr val="tx1"/>
                </a:solidFill>
                <a:latin typeface="+mn-lt"/>
                <a:ea typeface="+mn-ea"/>
                <a:cs typeface="+mn-cs"/>
              </a:rPr>
              <a:t>Guide the knife under the bridge and over the food. </a:t>
            </a:r>
          </a:p>
          <a:p>
            <a:pPr marL="228600" indent="-228600">
              <a:buFont typeface="+mj-lt"/>
              <a:buAutoNum type="arabicPeriod"/>
            </a:pPr>
            <a:r>
              <a:rPr lang="en-GB" sz="1200" b="0" i="0" u="none" strike="noStrike" kern="1200" baseline="0" dirty="0">
                <a:solidFill>
                  <a:schemeClr val="tx1"/>
                </a:solidFill>
                <a:latin typeface="+mn-lt"/>
                <a:ea typeface="+mn-ea"/>
                <a:cs typeface="+mn-cs"/>
              </a:rPr>
              <a:t>Cut into the vegetable or fruit by pressing the knife down and pulling it out of the bridge. </a:t>
            </a:r>
          </a:p>
          <a:p>
            <a:pPr marL="228600" indent="-228600">
              <a:buFont typeface="+mj-lt"/>
              <a:buAutoNum type="arabicPeriod"/>
            </a:pPr>
            <a:r>
              <a:rPr lang="en-GB" sz="1200" b="0" i="0" u="none" strike="noStrike" kern="1200" baseline="0" dirty="0">
                <a:solidFill>
                  <a:schemeClr val="tx1"/>
                </a:solidFill>
                <a:latin typeface="+mn-lt"/>
                <a:ea typeface="+mn-ea"/>
                <a:cs typeface="+mn-cs"/>
              </a:rPr>
              <a:t>It can help to think of the knife as a train/car which goes under the bridge. </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most common mistake is that after a few cuts fingers start to slide into a horizontal position. Keep reminding pupils to keep the ends of their fingers vertical (digging in their fingernails). </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Top tips for practising the bridge hold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Break the bridge cut down into small steps – such a making the bridge shape, holding the knife, practising the knife movement.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Practise with softer foods first, such as strawberries, before moving onto harder foods, such as carrots and potatoes. Advice on what foods are suitable for different age groups can be found here: </a:t>
            </a:r>
            <a:r>
              <a:rPr lang="en-GB" dirty="0"/>
              <a:t>http://</a:t>
            </a:r>
            <a:r>
              <a:rPr lang="en-GB" dirty="0" err="1"/>
              <a:t>www.foodafactoflife.org.uk</a:t>
            </a:r>
            <a:r>
              <a:rPr lang="en-GB" dirty="0"/>
              <a:t>/</a:t>
            </a:r>
            <a:r>
              <a:rPr lang="en-GB" dirty="0" err="1"/>
              <a:t>Sheet.aspx?siteId</a:t>
            </a:r>
            <a:r>
              <a:rPr lang="en-GB" dirty="0"/>
              <a:t>=14&amp;sectionId=62&amp;contentId=70 </a:t>
            </a:r>
            <a:endParaRPr lang="en-GB" sz="1200" b="0" i="0" u="none" strike="noStrike" kern="1200" baseline="0" dirty="0">
              <a:solidFill>
                <a:schemeClr val="tx1"/>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Always work </a:t>
            </a:r>
            <a:r>
              <a:rPr lang="en-GB" sz="1200" b="1" i="0" u="none" strike="noStrike" kern="1200" baseline="0" dirty="0">
                <a:solidFill>
                  <a:schemeClr val="tx1"/>
                </a:solidFill>
                <a:latin typeface="+mn-lt"/>
                <a:ea typeface="+mn-ea"/>
                <a:cs typeface="+mn-cs"/>
              </a:rPr>
              <a:t>flat side down</a:t>
            </a:r>
            <a:r>
              <a:rPr lang="en-GB" sz="1200" b="0" i="0" u="none" strike="noStrike" kern="1200" baseline="0" dirty="0">
                <a:solidFill>
                  <a:schemeClr val="tx1"/>
                </a:solidFill>
                <a:latin typeface="+mn-lt"/>
                <a:ea typeface="+mn-ea"/>
                <a:cs typeface="+mn-cs"/>
              </a:rPr>
              <a:t>. If there is a flat surface to the fruit or vegetable, this should be laid flat on the chopping board.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If the food is too big for the pupils to manage, pre-prepare it by cutting it into manageable sizes for them to work 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The point of the knife at the tip may be used on food like tomatoes to pierce the skin to start a cut.</a:t>
            </a:r>
          </a:p>
        </p:txBody>
      </p:sp>
      <p:sp>
        <p:nvSpPr>
          <p:cNvPr id="4" name="Slide Number Placeholder 3"/>
          <p:cNvSpPr>
            <a:spLocks noGrp="1"/>
          </p:cNvSpPr>
          <p:nvPr>
            <p:ph type="sldNum" sz="quarter" idx="10"/>
          </p:nvPr>
        </p:nvSpPr>
        <p:spPr/>
        <p:txBody>
          <a:bodyPr/>
          <a:lstStyle/>
          <a:p>
            <a:fld id="{7F41008A-B265-484A-B4D3-1739EADF8CEF}" type="slidenum">
              <a:rPr lang="en-US" smtClean="0"/>
              <a:t>10</a:t>
            </a:fld>
            <a:endParaRPr lang="en-US"/>
          </a:p>
        </p:txBody>
      </p:sp>
    </p:spTree>
    <p:extLst>
      <p:ext uri="{BB962C8B-B14F-4D97-AF65-F5344CB8AC3E}">
        <p14:creationId xmlns:p14="http://schemas.microsoft.com/office/powerpoint/2010/main" val="196145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This slide</a:t>
            </a:r>
            <a:r>
              <a:rPr lang="en-GB" b="0" baseline="0" dirty="0"/>
              <a:t> talks through the </a:t>
            </a:r>
            <a:r>
              <a:rPr lang="en-GB" b="1" baseline="0" dirty="0"/>
              <a:t>claw hold</a:t>
            </a:r>
            <a:r>
              <a:rPr lang="en-GB" b="0" baseline="0" dirty="0"/>
              <a:t>.</a:t>
            </a:r>
            <a:r>
              <a:rPr lang="en-GB" b="1" baseline="0" dirty="0"/>
              <a:t> </a:t>
            </a:r>
            <a:r>
              <a:rPr lang="en-GB" b="0" baseline="0" dirty="0"/>
              <a:t>Ask pupils to think about the prompts on the slide. </a:t>
            </a:r>
          </a:p>
          <a:p>
            <a:endParaRPr lang="en-GB" sz="1200" b="0"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Key points to emphasise with the claw hold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Use a chopping board.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Always use a knife that suits the size of your hand and the item being cut.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Make a claw with your hand by partly curling your fingers together.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Pick up the knife with your other hand and check that the blade is facing downwards.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Tilt the knife and slice through the vegetable or fruit, using your fingers as a guide.</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Slide your fingers back, keeping your grip on the food, and continue slicing carefully.</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Keep the ends of your fingers vertical, almost as if you are digging in your fingernails.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Keep your thumb well back and away from the knife.</a:t>
            </a:r>
          </a:p>
          <a:p>
            <a:endParaRPr lang="en-GB" sz="1200" b="0" i="0" u="none" strike="noStrike" kern="1200" baseline="0" dirty="0">
              <a:solidFill>
                <a:schemeClr val="tx1"/>
              </a:solidFill>
              <a:latin typeface="+mn-lt"/>
              <a:ea typeface="+mn-ea"/>
              <a:cs typeface="+mn-cs"/>
            </a:endParaRPr>
          </a:p>
          <a:p>
            <a:r>
              <a:rPr lang="en-GB" sz="1200" b="0" i="0" u="none" strike="noStrike" kern="1200" baseline="0" dirty="0">
                <a:solidFill>
                  <a:schemeClr val="tx1"/>
                </a:solidFill>
                <a:latin typeface="+mn-lt"/>
                <a:ea typeface="+mn-ea"/>
                <a:cs typeface="+mn-cs"/>
              </a:rPr>
              <a:t>The most common mistake is that after a few cuts fingers start to slide into a horizontal position. Keep reminding pupils to keep the ends of their fingers vertical (digging in their fingernails). </a:t>
            </a:r>
            <a:endParaRPr lang="en-GB" dirty="0"/>
          </a:p>
          <a:p>
            <a:endParaRPr lang="en-GB" sz="1200" b="1"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Top tips for practising the claw hold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Break the claw cut down into small steps – such a making the claw shape, holding the knife, practising the knife movement.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Practise with softer foods first, such as strawberries, before moving onto harder food, such as carrots and potatoes. Advice on what foods are suitable for different age groups can be found here: </a:t>
            </a:r>
            <a:r>
              <a:rPr lang="en-GB" dirty="0"/>
              <a:t>http://</a:t>
            </a:r>
            <a:r>
              <a:rPr lang="en-GB" dirty="0" err="1"/>
              <a:t>www.foodafactoflife.org.uk</a:t>
            </a:r>
            <a:r>
              <a:rPr lang="en-GB" dirty="0"/>
              <a:t>/</a:t>
            </a:r>
            <a:r>
              <a:rPr lang="en-GB" dirty="0" err="1"/>
              <a:t>Sheet.aspx?siteId</a:t>
            </a:r>
            <a:r>
              <a:rPr lang="en-GB" dirty="0"/>
              <a:t>=14&amp;sectionId=62&amp;contentId=70 </a:t>
            </a:r>
            <a:endParaRPr lang="en-GB" sz="1200" b="0" i="0" u="none" strike="noStrike" kern="1200" baseline="0" dirty="0">
              <a:solidFill>
                <a:schemeClr val="tx1"/>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Always work </a:t>
            </a:r>
            <a:r>
              <a:rPr lang="en-GB" sz="1200" b="1" i="0" u="none" strike="noStrike" kern="1200" baseline="0" dirty="0">
                <a:solidFill>
                  <a:schemeClr val="tx1"/>
                </a:solidFill>
                <a:latin typeface="+mn-lt"/>
                <a:ea typeface="+mn-ea"/>
                <a:cs typeface="+mn-cs"/>
              </a:rPr>
              <a:t>flat side down</a:t>
            </a:r>
            <a:r>
              <a:rPr lang="en-GB" sz="1200" b="0" i="0" u="none" strike="noStrike" kern="1200" baseline="0" dirty="0">
                <a:solidFill>
                  <a:schemeClr val="tx1"/>
                </a:solidFill>
                <a:latin typeface="+mn-lt"/>
                <a:ea typeface="+mn-ea"/>
                <a:cs typeface="+mn-cs"/>
              </a:rPr>
              <a:t>. If there is a flat surface to the fruit or vegetable, this should be laid flat on the chopping board.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If the food is too big for the pupils to manage, pre-prepare it by cutting it into manageable sizes for them to work 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The point of the knife at the tip may be used on food like tomatoes to pierce the skin to start a cut.</a:t>
            </a:r>
            <a:endParaRPr lang="en-GB" dirty="0"/>
          </a:p>
        </p:txBody>
      </p:sp>
      <p:sp>
        <p:nvSpPr>
          <p:cNvPr id="4" name="Slide Number Placeholder 3"/>
          <p:cNvSpPr>
            <a:spLocks noGrp="1"/>
          </p:cNvSpPr>
          <p:nvPr>
            <p:ph type="sldNum" sz="quarter" idx="10"/>
          </p:nvPr>
        </p:nvSpPr>
        <p:spPr/>
        <p:txBody>
          <a:bodyPr/>
          <a:lstStyle/>
          <a:p>
            <a:fld id="{7F41008A-B265-484A-B4D3-1739EADF8CEF}" type="slidenum">
              <a:rPr lang="en-US" smtClean="0"/>
              <a:t>11</a:t>
            </a:fld>
            <a:endParaRPr lang="en-US"/>
          </a:p>
        </p:txBody>
      </p:sp>
    </p:spTree>
    <p:extLst>
      <p:ext uri="{BB962C8B-B14F-4D97-AF65-F5344CB8AC3E}">
        <p14:creationId xmlns:p14="http://schemas.microsoft.com/office/powerpoint/2010/main" val="1310709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This slide</a:t>
            </a:r>
            <a:r>
              <a:rPr lang="en-GB" b="0" baseline="0" dirty="0"/>
              <a:t> talks through the </a:t>
            </a:r>
            <a:r>
              <a:rPr lang="en-GB" b="1" baseline="0" dirty="0"/>
              <a:t>fork secure</a:t>
            </a:r>
            <a:r>
              <a:rPr lang="en-GB" b="0" baseline="0" dirty="0"/>
              <a:t>.</a:t>
            </a:r>
            <a:r>
              <a:rPr lang="en-GB" b="1" baseline="0" dirty="0"/>
              <a:t> </a:t>
            </a:r>
            <a:r>
              <a:rPr lang="en-GB" b="0" baseline="0" dirty="0"/>
              <a:t>Ask pupils to think about the prompts on the slide.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tx1"/>
                </a:solidFill>
                <a:latin typeface="+mn-lt"/>
                <a:ea typeface="+mn-ea"/>
                <a:cs typeface="+mn-cs"/>
              </a:rPr>
              <a:t>Key points to emphasise with the fork secure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Use a chopping board.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Always use a knife that suits the size of your hand and the item being cut.</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Hold the fork in your non-writing hand and plant it firmly into the fruit/vegetable in an upright position so it feels nice and secure.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Think about where the fork is placed into the fruit/vegetable – place it centrally so it is nice and secure. You may need to move it if you need to cut more of the fruit/vegetable.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GB" sz="1200" b="0" i="0" u="none" strike="noStrike" kern="1200" baseline="0" dirty="0">
                <a:solidFill>
                  <a:schemeClr val="tx1"/>
                </a:solidFill>
                <a:latin typeface="+mn-lt"/>
                <a:ea typeface="+mn-ea"/>
                <a:cs typeface="+mn-cs"/>
              </a:rPr>
              <a:t>Tilt the knife and slice through the fruit/vegetable.</a:t>
            </a:r>
            <a:endParaRPr lang="en-GB" b="0"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tx1"/>
                </a:solidFill>
                <a:latin typeface="+mn-lt"/>
                <a:ea typeface="+mn-ea"/>
                <a:cs typeface="+mn-cs"/>
              </a:rPr>
              <a:t>Top tips for practising the fork secure </a:t>
            </a: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Break the fork cut down into small steps – such a holding the fork, planting the fork, holding the knife, practising the knife movement.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Practise with softer foods first, such as strawberries, before moving onto harder food, such as carrots and potatoes. Advice on what foods are suitable for different age groups can be found here: </a:t>
            </a:r>
            <a:r>
              <a:rPr lang="en-GB" dirty="0"/>
              <a:t>http://</a:t>
            </a:r>
            <a:r>
              <a:rPr lang="en-GB" dirty="0" err="1"/>
              <a:t>www.foodafactoflife.org.uk</a:t>
            </a:r>
            <a:r>
              <a:rPr lang="en-GB" dirty="0"/>
              <a:t>/</a:t>
            </a:r>
            <a:r>
              <a:rPr lang="en-GB" dirty="0" err="1"/>
              <a:t>Sheet.aspx?siteId</a:t>
            </a:r>
            <a:r>
              <a:rPr lang="en-GB" dirty="0"/>
              <a:t>=14&amp;sectionId=62&amp;contentId=70 </a:t>
            </a:r>
            <a:endParaRPr lang="en-GB" sz="1200" b="0" i="0" u="none" strike="noStrike" kern="1200" baseline="0" dirty="0">
              <a:solidFill>
                <a:schemeClr val="tx1"/>
              </a:solidFill>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Always work </a:t>
            </a:r>
            <a:r>
              <a:rPr lang="en-GB" sz="1200" b="1" i="0" u="none" strike="noStrike" kern="1200" baseline="0" dirty="0">
                <a:solidFill>
                  <a:schemeClr val="tx1"/>
                </a:solidFill>
                <a:latin typeface="+mn-lt"/>
                <a:ea typeface="+mn-ea"/>
                <a:cs typeface="+mn-cs"/>
              </a:rPr>
              <a:t>flat side down</a:t>
            </a:r>
            <a:r>
              <a:rPr lang="en-GB" sz="1200" b="0" i="0" u="none" strike="noStrike" kern="1200" baseline="0" dirty="0">
                <a:solidFill>
                  <a:schemeClr val="tx1"/>
                </a:solidFill>
                <a:latin typeface="+mn-lt"/>
                <a:ea typeface="+mn-ea"/>
                <a:cs typeface="+mn-cs"/>
              </a:rPr>
              <a:t>. If there is a flat surface to the fruit or vegetable, this should be laid flat on the chopping board.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If the food is too big for the pupils to manage, pre-prepare it by cutting it into manageable sizes for them to work 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kern="1200" baseline="0" dirty="0">
                <a:solidFill>
                  <a:schemeClr val="tx1"/>
                </a:solidFill>
                <a:latin typeface="+mn-lt"/>
                <a:ea typeface="+mn-ea"/>
                <a:cs typeface="+mn-cs"/>
              </a:rPr>
              <a:t>The point of the knife at the tip may be used on food like tomatoes to pierce the skin to start a cut.</a:t>
            </a:r>
            <a:endParaRPr lang="en-GB" sz="1200" b="1"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u="none" strike="noStrike" kern="1200" baseline="0" dirty="0">
                <a:solidFill>
                  <a:schemeClr val="tx1"/>
                </a:solidFill>
                <a:latin typeface="+mn-lt"/>
                <a:ea typeface="+mn-ea"/>
                <a:cs typeface="+mn-cs"/>
              </a:rPr>
              <a:t>The fork is used to secure the food and keeps the fingers completely clear from where the knife may slip.</a:t>
            </a:r>
          </a:p>
        </p:txBody>
      </p:sp>
      <p:sp>
        <p:nvSpPr>
          <p:cNvPr id="4" name="Slide Number Placeholder 3"/>
          <p:cNvSpPr>
            <a:spLocks noGrp="1"/>
          </p:cNvSpPr>
          <p:nvPr>
            <p:ph type="sldNum" sz="quarter" idx="10"/>
          </p:nvPr>
        </p:nvSpPr>
        <p:spPr/>
        <p:txBody>
          <a:bodyPr/>
          <a:lstStyle/>
          <a:p>
            <a:fld id="{7F41008A-B265-484A-B4D3-1739EADF8CEF}" type="slidenum">
              <a:rPr lang="en-US" smtClean="0"/>
              <a:t>12</a:t>
            </a:fld>
            <a:endParaRPr lang="en-US"/>
          </a:p>
        </p:txBody>
      </p:sp>
    </p:spTree>
    <p:extLst>
      <p:ext uri="{BB962C8B-B14F-4D97-AF65-F5344CB8AC3E}">
        <p14:creationId xmlns:p14="http://schemas.microsoft.com/office/powerpoint/2010/main" val="12936377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a:t>
            </a:r>
            <a:r>
              <a:rPr lang="en-GB" baseline="0" dirty="0"/>
              <a:t> with pupils what opportunities they will have to practise their knife skills. The aim here is to help pupils identify all the times they could make use of knife skills – and to think of some concrete examples where they could practise outside of the classroom.</a:t>
            </a:r>
          </a:p>
          <a:p>
            <a:endParaRPr lang="en-GB" baseline="0" dirty="0"/>
          </a:p>
          <a:p>
            <a:r>
              <a:rPr lang="en-GB" baseline="0" dirty="0"/>
              <a:t>Pupils should be encouraged to see practice as fun and an opportunity to be creative. Pupils could be encouraged to set goals.</a:t>
            </a:r>
          </a:p>
          <a:p>
            <a:pPr marL="171450" indent="-171450">
              <a:buFont typeface="Arial" panose="020B0604020202020204" pitchFamily="34" charset="0"/>
              <a:buChar char="•"/>
            </a:pPr>
            <a:r>
              <a:rPr lang="en-GB" baseline="0" dirty="0"/>
              <a:t>What is their goal?</a:t>
            </a:r>
          </a:p>
          <a:p>
            <a:pPr marL="171450" indent="-171450">
              <a:buFont typeface="Arial" panose="020B0604020202020204" pitchFamily="34" charset="0"/>
              <a:buChar char="•"/>
            </a:pPr>
            <a:r>
              <a:rPr lang="en-GB" baseline="0" dirty="0"/>
              <a:t>How will they practise?</a:t>
            </a:r>
          </a:p>
          <a:p>
            <a:pPr marL="171450" indent="-171450">
              <a:buFont typeface="Arial" panose="020B0604020202020204" pitchFamily="34" charset="0"/>
              <a:buChar char="•"/>
            </a:pPr>
            <a:r>
              <a:rPr lang="en-GB" baseline="0" dirty="0"/>
              <a:t>When?</a:t>
            </a:r>
          </a:p>
          <a:p>
            <a:pPr marL="171450" indent="-171450">
              <a:buFont typeface="Arial" panose="020B0604020202020204" pitchFamily="34" charset="0"/>
              <a:buChar char="•"/>
            </a:pPr>
            <a:r>
              <a:rPr lang="en-GB" baseline="0" dirty="0"/>
              <a:t>Who will help them?</a:t>
            </a:r>
          </a:p>
          <a:p>
            <a:endParaRPr lang="en-GB" baseline="0" dirty="0"/>
          </a:p>
          <a:p>
            <a:r>
              <a:rPr lang="en-GB" baseline="0" dirty="0"/>
              <a:t>You may also wish to make use of the Olympic Cooking Skills Record and the Advanced Olympic Cooking Skills Record to set goals as a class and to measure progress. The charts can be downloaded here: </a:t>
            </a:r>
            <a:r>
              <a:rPr lang="en-GB" baseline="0" dirty="0" err="1"/>
              <a:t>getseteatfresh.co.uk</a:t>
            </a:r>
            <a:r>
              <a:rPr lang="en-GB" baseline="0" dirty="0"/>
              <a:t>/resources/master-skills</a:t>
            </a:r>
          </a:p>
          <a:p>
            <a:endParaRPr lang="en-GB" baseline="0" dirty="0"/>
          </a:p>
          <a:p>
            <a:r>
              <a:rPr lang="en-GB" baseline="0" dirty="0"/>
              <a:t>Times when knife skills can be used:</a:t>
            </a:r>
          </a:p>
          <a:p>
            <a:pPr marL="171450" indent="-171450">
              <a:buFont typeface="Arial" panose="020B0604020202020204" pitchFamily="34" charset="0"/>
              <a:buChar char="•"/>
            </a:pPr>
            <a:r>
              <a:rPr lang="en-GB" baseline="0" dirty="0"/>
              <a:t>Helping to prepare a packed lunch at home.</a:t>
            </a:r>
          </a:p>
          <a:p>
            <a:pPr marL="171450" indent="-171450">
              <a:buFont typeface="Arial" panose="020B0604020202020204" pitchFamily="34" charset="0"/>
              <a:buChar char="•"/>
            </a:pPr>
            <a:r>
              <a:rPr lang="en-GB" baseline="0" dirty="0"/>
              <a:t>Helping to prepare fruit or vegetables for a family meal, but bear in mind that younger children should start off preparing softer fruits and should have supervision.</a:t>
            </a:r>
          </a:p>
          <a:p>
            <a:pPr marL="171450" indent="-171450">
              <a:buFont typeface="Arial" panose="020B0604020202020204" pitchFamily="34" charset="0"/>
              <a:buChar char="•"/>
            </a:pPr>
            <a:r>
              <a:rPr lang="en-GB" baseline="0" dirty="0"/>
              <a:t>Working together to make a class meal.</a:t>
            </a:r>
          </a:p>
          <a:p>
            <a:pPr marL="171450" indent="-171450">
              <a:buFont typeface="Arial" panose="020B0604020202020204" pitchFamily="34" charset="0"/>
              <a:buChar char="•"/>
            </a:pPr>
            <a:r>
              <a:rPr lang="en-GB" baseline="0" dirty="0"/>
              <a:t>Preparing foods for a school smoothies stand.</a:t>
            </a:r>
          </a:p>
        </p:txBody>
      </p:sp>
      <p:sp>
        <p:nvSpPr>
          <p:cNvPr id="4" name="Slide Number Placeholder 3"/>
          <p:cNvSpPr>
            <a:spLocks noGrp="1"/>
          </p:cNvSpPr>
          <p:nvPr>
            <p:ph type="sldNum" sz="quarter" idx="10"/>
          </p:nvPr>
        </p:nvSpPr>
        <p:spPr/>
        <p:txBody>
          <a:bodyPr/>
          <a:lstStyle/>
          <a:p>
            <a:fld id="{7F41008A-B265-484A-B4D3-1739EADF8CEF}" type="slidenum">
              <a:rPr lang="en-US" smtClean="0"/>
              <a:t>13</a:t>
            </a:fld>
            <a:endParaRPr lang="en-US"/>
          </a:p>
        </p:txBody>
      </p:sp>
    </p:spTree>
    <p:extLst>
      <p:ext uri="{BB962C8B-B14F-4D97-AF65-F5344CB8AC3E}">
        <p14:creationId xmlns:p14="http://schemas.microsoft.com/office/powerpoint/2010/main" val="198778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slide encourages</a:t>
            </a:r>
            <a:r>
              <a:rPr lang="en-GB" baseline="0" dirty="0"/>
              <a:t> pupils to celebrate all the effort they have put in to mastering a new skill. </a:t>
            </a:r>
          </a:p>
          <a:p>
            <a:endParaRPr lang="en-GB" baseline="0" dirty="0"/>
          </a:p>
          <a:p>
            <a:r>
              <a:rPr lang="en-GB" baseline="0" dirty="0"/>
              <a:t>Ask pupils how learning a new skill has made them feel? How will it help them in their daily life? </a:t>
            </a:r>
          </a:p>
          <a:p>
            <a:endParaRPr lang="en-GB" baseline="0" dirty="0"/>
          </a:p>
          <a:p>
            <a:r>
              <a:rPr lang="en-GB" b="1" i="0" baseline="0" dirty="0"/>
              <a:t>Taking it further</a:t>
            </a:r>
          </a:p>
          <a:p>
            <a:r>
              <a:rPr lang="en-GB" baseline="0" dirty="0"/>
              <a:t>A great way for pupils to celebrate their new skill and reinforce their learning is to create a </a:t>
            </a:r>
            <a:r>
              <a:rPr lang="en-GB" dirty="0"/>
              <a:t>step-by-step instruction sheet or video for</a:t>
            </a:r>
            <a:r>
              <a:rPr lang="en-GB" baseline="0" dirty="0"/>
              <a:t> other pupils in the school.  </a:t>
            </a:r>
          </a:p>
          <a:p>
            <a:endParaRPr lang="en-GB" baseline="0" dirty="0"/>
          </a:p>
          <a:p>
            <a:r>
              <a:rPr lang="en-GB" baseline="0" dirty="0"/>
              <a:t>Celebrate pupils’ new knife skills and share your instruction sheets or videos on </a:t>
            </a:r>
            <a:r>
              <a:rPr lang="en-GB" baseline="0" dirty="0" err="1"/>
              <a:t>getseteatfresh.co.uk</a:t>
            </a:r>
            <a:r>
              <a:rPr lang="en-GB" baseline="0" dirty="0"/>
              <a:t>/community for the chance to win exclusive prizes.</a:t>
            </a:r>
            <a:endParaRPr lang="en-GB" dirty="0"/>
          </a:p>
        </p:txBody>
      </p:sp>
      <p:sp>
        <p:nvSpPr>
          <p:cNvPr id="4" name="Slide Number Placeholder 3"/>
          <p:cNvSpPr>
            <a:spLocks noGrp="1"/>
          </p:cNvSpPr>
          <p:nvPr>
            <p:ph type="sldNum" sz="quarter" idx="10"/>
          </p:nvPr>
        </p:nvSpPr>
        <p:spPr/>
        <p:txBody>
          <a:bodyPr/>
          <a:lstStyle/>
          <a:p>
            <a:fld id="{7F41008A-B265-484A-B4D3-1739EADF8CEF}" type="slidenum">
              <a:rPr lang="en-US" smtClean="0"/>
              <a:t>14</a:t>
            </a:fld>
            <a:endParaRPr lang="en-US"/>
          </a:p>
        </p:txBody>
      </p:sp>
    </p:spTree>
    <p:extLst>
      <p:ext uri="{BB962C8B-B14F-4D97-AF65-F5344CB8AC3E}">
        <p14:creationId xmlns:p14="http://schemas.microsoft.com/office/powerpoint/2010/main" val="1275364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C0D7AB2-2CE4-4ACC-937C-6665E85A4982}" type="datetimeFigureOut">
              <a:rPr lang="en-GB" smtClean="0"/>
              <a:t>08/05/2017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EEDFF0-0536-417E-BE9A-C64D732A9E6E}" type="slidenum">
              <a:rPr lang="en-GB" smtClean="0"/>
              <a:t>‹#›</a:t>
            </a:fld>
            <a:endParaRPr lang="en-GB"/>
          </a:p>
        </p:txBody>
      </p:sp>
    </p:spTree>
    <p:extLst>
      <p:ext uri="{BB962C8B-B14F-4D97-AF65-F5344CB8AC3E}">
        <p14:creationId xmlns:p14="http://schemas.microsoft.com/office/powerpoint/2010/main" val="2729316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0D7AB2-2CE4-4ACC-937C-6665E85A4982}" type="datetimeFigureOut">
              <a:rPr lang="en-GB" smtClean="0"/>
              <a:t>08/05/2017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EEDFF0-0536-417E-BE9A-C64D732A9E6E}" type="slidenum">
              <a:rPr lang="en-GB" smtClean="0"/>
              <a:t>‹#›</a:t>
            </a:fld>
            <a:endParaRPr lang="en-GB"/>
          </a:p>
        </p:txBody>
      </p:sp>
    </p:spTree>
    <p:extLst>
      <p:ext uri="{BB962C8B-B14F-4D97-AF65-F5344CB8AC3E}">
        <p14:creationId xmlns:p14="http://schemas.microsoft.com/office/powerpoint/2010/main" val="2750551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0D7AB2-2CE4-4ACC-937C-6665E85A4982}" type="datetimeFigureOut">
              <a:rPr lang="en-GB" smtClean="0"/>
              <a:t>08/05/2017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EEDFF0-0536-417E-BE9A-C64D732A9E6E}" type="slidenum">
              <a:rPr lang="en-GB" smtClean="0"/>
              <a:t>‹#›</a:t>
            </a:fld>
            <a:endParaRPr lang="en-GB"/>
          </a:p>
        </p:txBody>
      </p:sp>
    </p:spTree>
    <p:extLst>
      <p:ext uri="{BB962C8B-B14F-4D97-AF65-F5344CB8AC3E}">
        <p14:creationId xmlns:p14="http://schemas.microsoft.com/office/powerpoint/2010/main" val="3857821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C0D7AB2-2CE4-4ACC-937C-6665E85A4982}" type="datetimeFigureOut">
              <a:rPr lang="en-GB" smtClean="0"/>
              <a:t>08/05/2017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EEDFF0-0536-417E-BE9A-C64D732A9E6E}" type="slidenum">
              <a:rPr lang="en-GB" smtClean="0"/>
              <a:t>‹#›</a:t>
            </a:fld>
            <a:endParaRPr lang="en-GB"/>
          </a:p>
        </p:txBody>
      </p:sp>
    </p:spTree>
    <p:extLst>
      <p:ext uri="{BB962C8B-B14F-4D97-AF65-F5344CB8AC3E}">
        <p14:creationId xmlns:p14="http://schemas.microsoft.com/office/powerpoint/2010/main" val="526770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C0D7AB2-2CE4-4ACC-937C-6665E85A4982}" type="datetimeFigureOut">
              <a:rPr lang="en-GB" smtClean="0"/>
              <a:t>08/05/2017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EEDFF0-0536-417E-BE9A-C64D732A9E6E}" type="slidenum">
              <a:rPr lang="en-GB" smtClean="0"/>
              <a:t>‹#›</a:t>
            </a:fld>
            <a:endParaRPr lang="en-GB"/>
          </a:p>
        </p:txBody>
      </p:sp>
    </p:spTree>
    <p:extLst>
      <p:ext uri="{BB962C8B-B14F-4D97-AF65-F5344CB8AC3E}">
        <p14:creationId xmlns:p14="http://schemas.microsoft.com/office/powerpoint/2010/main" val="2078058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C0D7AB2-2CE4-4ACC-937C-6665E85A4982}" type="datetimeFigureOut">
              <a:rPr lang="en-GB" smtClean="0"/>
              <a:t>08/05/2017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EEDFF0-0536-417E-BE9A-C64D732A9E6E}" type="slidenum">
              <a:rPr lang="en-GB" smtClean="0"/>
              <a:t>‹#›</a:t>
            </a:fld>
            <a:endParaRPr lang="en-GB"/>
          </a:p>
        </p:txBody>
      </p:sp>
    </p:spTree>
    <p:extLst>
      <p:ext uri="{BB962C8B-B14F-4D97-AF65-F5344CB8AC3E}">
        <p14:creationId xmlns:p14="http://schemas.microsoft.com/office/powerpoint/2010/main" val="2015458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0D7AB2-2CE4-4ACC-937C-6665E85A4982}" type="datetimeFigureOut">
              <a:rPr lang="en-GB" smtClean="0"/>
              <a:t>08/05/2017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EEDFF0-0536-417E-BE9A-C64D732A9E6E}" type="slidenum">
              <a:rPr lang="en-GB" smtClean="0"/>
              <a:t>‹#›</a:t>
            </a:fld>
            <a:endParaRPr lang="en-GB"/>
          </a:p>
        </p:txBody>
      </p:sp>
    </p:spTree>
    <p:extLst>
      <p:ext uri="{BB962C8B-B14F-4D97-AF65-F5344CB8AC3E}">
        <p14:creationId xmlns:p14="http://schemas.microsoft.com/office/powerpoint/2010/main" val="33006979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C0D7AB2-2CE4-4ACC-937C-6665E85A4982}" type="datetimeFigureOut">
              <a:rPr lang="en-GB" smtClean="0"/>
              <a:t>08/05/2017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EEDFF0-0536-417E-BE9A-C64D732A9E6E}" type="slidenum">
              <a:rPr lang="en-GB" smtClean="0"/>
              <a:t>‹#›</a:t>
            </a:fld>
            <a:endParaRPr lang="en-GB"/>
          </a:p>
        </p:txBody>
      </p:sp>
    </p:spTree>
    <p:extLst>
      <p:ext uri="{BB962C8B-B14F-4D97-AF65-F5344CB8AC3E}">
        <p14:creationId xmlns:p14="http://schemas.microsoft.com/office/powerpoint/2010/main" val="2517739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C0D7AB2-2CE4-4ACC-937C-6665E85A4982}" type="datetimeFigureOut">
              <a:rPr lang="en-GB" smtClean="0"/>
              <a:t>08/05/2017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EEDFF0-0536-417E-BE9A-C64D732A9E6E}" type="slidenum">
              <a:rPr lang="en-GB" smtClean="0"/>
              <a:t>‹#›</a:t>
            </a:fld>
            <a:endParaRPr lang="en-GB"/>
          </a:p>
        </p:txBody>
      </p:sp>
    </p:spTree>
    <p:extLst>
      <p:ext uri="{BB962C8B-B14F-4D97-AF65-F5344CB8AC3E}">
        <p14:creationId xmlns:p14="http://schemas.microsoft.com/office/powerpoint/2010/main" val="3509330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0D7AB2-2CE4-4ACC-937C-6665E85A4982}" type="datetimeFigureOut">
              <a:rPr lang="en-GB" smtClean="0"/>
              <a:t>08/05/2017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EEDFF0-0536-417E-BE9A-C64D732A9E6E}" type="slidenum">
              <a:rPr lang="en-GB" smtClean="0"/>
              <a:t>‹#›</a:t>
            </a:fld>
            <a:endParaRPr lang="en-GB"/>
          </a:p>
        </p:txBody>
      </p:sp>
    </p:spTree>
    <p:extLst>
      <p:ext uri="{BB962C8B-B14F-4D97-AF65-F5344CB8AC3E}">
        <p14:creationId xmlns:p14="http://schemas.microsoft.com/office/powerpoint/2010/main" val="978006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0D7AB2-2CE4-4ACC-937C-6665E85A4982}" type="datetimeFigureOut">
              <a:rPr lang="en-GB" smtClean="0"/>
              <a:t>08/05/2017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EEDFF0-0536-417E-BE9A-C64D732A9E6E}" type="slidenum">
              <a:rPr lang="en-GB" smtClean="0"/>
              <a:t>‹#›</a:t>
            </a:fld>
            <a:endParaRPr lang="en-GB"/>
          </a:p>
        </p:txBody>
      </p:sp>
    </p:spTree>
    <p:extLst>
      <p:ext uri="{BB962C8B-B14F-4D97-AF65-F5344CB8AC3E}">
        <p14:creationId xmlns:p14="http://schemas.microsoft.com/office/powerpoint/2010/main" val="246903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0D7AB2-2CE4-4ACC-937C-6665E85A4982}" type="datetimeFigureOut">
              <a:rPr lang="en-GB" smtClean="0"/>
              <a:t>08/05/2017</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EEDFF0-0536-417E-BE9A-C64D732A9E6E}" type="slidenum">
              <a:rPr lang="en-GB" smtClean="0"/>
              <a:t>‹#›</a:t>
            </a:fld>
            <a:endParaRPr lang="en-GB"/>
          </a:p>
        </p:txBody>
      </p:sp>
    </p:spTree>
    <p:extLst>
      <p:ext uri="{BB962C8B-B14F-4D97-AF65-F5344CB8AC3E}">
        <p14:creationId xmlns:p14="http://schemas.microsoft.com/office/powerpoint/2010/main" val="38682052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317000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0" y="3408646"/>
            <a:ext cx="12192000" cy="3449354"/>
          </a:xfrm>
          <a:prstGeom prst="rect">
            <a:avLst/>
          </a:prstGeom>
          <a:solidFill>
            <a:srgbClr val="00B0DB"/>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p:nvSpPr>
        <p:spPr>
          <a:xfrm rot="20508428">
            <a:off x="4104903" y="3901879"/>
            <a:ext cx="6666588" cy="1023890"/>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extBox 1"/>
          <p:cNvSpPr txBox="1"/>
          <p:nvPr/>
        </p:nvSpPr>
        <p:spPr>
          <a:xfrm rot="20513202">
            <a:off x="4349622" y="4072778"/>
            <a:ext cx="6161732" cy="707886"/>
          </a:xfrm>
          <a:prstGeom prst="rect">
            <a:avLst/>
          </a:prstGeom>
          <a:noFill/>
        </p:spPr>
        <p:txBody>
          <a:bodyPr wrap="square" rtlCol="0">
            <a:spAutoFit/>
          </a:bodyPr>
          <a:lstStyle/>
          <a:p>
            <a:pPr algn="ctr"/>
            <a:r>
              <a:rPr lang="en-GB" sz="4000" b="1" dirty="0">
                <a:solidFill>
                  <a:schemeClr val="bg1"/>
                </a:solidFill>
                <a:latin typeface="Arial"/>
                <a:cs typeface="Arial"/>
              </a:rPr>
              <a:t>SKILLS MASTERCLASS</a:t>
            </a:r>
          </a:p>
        </p:txBody>
      </p:sp>
      <p:sp>
        <p:nvSpPr>
          <p:cNvPr id="5" name="Rectangle 4"/>
          <p:cNvSpPr/>
          <p:nvPr/>
        </p:nvSpPr>
        <p:spPr>
          <a:xfrm rot="20989770">
            <a:off x="1558937" y="1680223"/>
            <a:ext cx="6447405" cy="2747935"/>
          </a:xfrm>
          <a:prstGeom prst="rect">
            <a:avLst/>
          </a:prstGeom>
          <a:solidFill>
            <a:schemeClr val="bg1"/>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231399" y="2190559"/>
            <a:ext cx="5089940" cy="1772567"/>
          </a:xfrm>
          <a:prstGeom prst="rect">
            <a:avLst/>
          </a:prstGeom>
        </p:spPr>
      </p:pic>
      <p:sp>
        <p:nvSpPr>
          <p:cNvPr id="13" name="TextBox 12"/>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spTree>
    <p:extLst>
      <p:ext uri="{BB962C8B-B14F-4D97-AF65-F5344CB8AC3E}">
        <p14:creationId xmlns:p14="http://schemas.microsoft.com/office/powerpoint/2010/main" val="996951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4" name="Picture 1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12" name="Rectangle 11"/>
          <p:cNvSpPr/>
          <p:nvPr/>
        </p:nvSpPr>
        <p:spPr>
          <a:xfrm>
            <a:off x="0" y="1823734"/>
            <a:ext cx="12192000" cy="5034266"/>
          </a:xfrm>
          <a:prstGeom prst="rect">
            <a:avLst/>
          </a:prstGeom>
          <a:solidFill>
            <a:srgbClr val="00B0D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rot="20989770">
            <a:off x="386186" y="1497067"/>
            <a:ext cx="6707312" cy="1032301"/>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extBox 1"/>
          <p:cNvSpPr txBox="1"/>
          <p:nvPr/>
        </p:nvSpPr>
        <p:spPr>
          <a:xfrm rot="20989047">
            <a:off x="562015" y="1558129"/>
            <a:ext cx="7105663" cy="769441"/>
          </a:xfrm>
          <a:prstGeom prst="rect">
            <a:avLst/>
          </a:prstGeom>
          <a:noFill/>
        </p:spPr>
        <p:txBody>
          <a:bodyPr wrap="square" rtlCol="0">
            <a:spAutoFit/>
          </a:bodyPr>
          <a:lstStyle/>
          <a:p>
            <a:pPr>
              <a:spcAft>
                <a:spcPts val="1200"/>
              </a:spcAft>
            </a:pPr>
            <a:r>
              <a:rPr lang="en-GB" sz="4400" b="1" dirty="0">
                <a:solidFill>
                  <a:schemeClr val="bg1"/>
                </a:solidFill>
                <a:latin typeface="Arial"/>
                <a:cs typeface="Arial"/>
              </a:rPr>
              <a:t>Learning skills</a:t>
            </a:r>
            <a:endParaRPr lang="en-GB" sz="2400" dirty="0">
              <a:solidFill>
                <a:srgbClr val="FFFFFF"/>
              </a:solidFill>
              <a:latin typeface="Arial"/>
              <a:cs typeface="Arial"/>
            </a:endParaRPr>
          </a:p>
        </p:txBody>
      </p:sp>
      <p:sp>
        <p:nvSpPr>
          <p:cNvPr id="16" name="Rectangle 15"/>
          <p:cNvSpPr/>
          <p:nvPr/>
        </p:nvSpPr>
        <p:spPr>
          <a:xfrm rot="20989770">
            <a:off x="811083" y="2617224"/>
            <a:ext cx="6728252" cy="3591935"/>
          </a:xfrm>
          <a:prstGeom prst="rect">
            <a:avLst/>
          </a:prstGeom>
          <a:solidFill>
            <a:schemeClr val="bg1"/>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TextBox 16"/>
          <p:cNvSpPr txBox="1"/>
          <p:nvPr/>
        </p:nvSpPr>
        <p:spPr>
          <a:xfrm rot="20989047">
            <a:off x="1061371" y="2773202"/>
            <a:ext cx="6342175" cy="3170099"/>
          </a:xfrm>
          <a:prstGeom prst="rect">
            <a:avLst/>
          </a:prstGeom>
          <a:noFill/>
        </p:spPr>
        <p:txBody>
          <a:bodyPr wrap="square" rtlCol="0">
            <a:spAutoFit/>
          </a:bodyPr>
          <a:lstStyle/>
          <a:p>
            <a:pPr>
              <a:spcAft>
                <a:spcPts val="1200"/>
              </a:spcAft>
              <a:buClr>
                <a:srgbClr val="003C69"/>
              </a:buClr>
            </a:pPr>
            <a:r>
              <a:rPr lang="en-GB" sz="2000" dirty="0">
                <a:solidFill>
                  <a:srgbClr val="003C69"/>
                </a:solidFill>
                <a:latin typeface="Arial"/>
                <a:cs typeface="Arial"/>
              </a:rPr>
              <a:t>Learning new skills is an important part of life. </a:t>
            </a:r>
          </a:p>
          <a:p>
            <a:pPr>
              <a:spcAft>
                <a:spcPts val="1200"/>
              </a:spcAft>
              <a:buClr>
                <a:srgbClr val="003C69"/>
              </a:buClr>
            </a:pPr>
            <a:r>
              <a:rPr lang="en-GB" sz="2000" dirty="0">
                <a:solidFill>
                  <a:srgbClr val="003C69"/>
                </a:solidFill>
                <a:latin typeface="Arial"/>
                <a:cs typeface="Arial"/>
              </a:rPr>
              <a:t>Talk to a partner</a:t>
            </a:r>
          </a:p>
          <a:p>
            <a:pPr>
              <a:spcAft>
                <a:spcPts val="1200"/>
              </a:spcAft>
              <a:buClr>
                <a:srgbClr val="003C69"/>
              </a:buClr>
            </a:pPr>
            <a:r>
              <a:rPr lang="en-GB" sz="2000" b="1" dirty="0">
                <a:solidFill>
                  <a:srgbClr val="003C69"/>
                </a:solidFill>
                <a:latin typeface="Arial"/>
                <a:cs typeface="Arial"/>
              </a:rPr>
              <a:t>Can you think of a new skill you have learnt recently? How did you learn what to do?</a:t>
            </a:r>
          </a:p>
          <a:p>
            <a:pPr>
              <a:spcAft>
                <a:spcPts val="1200"/>
              </a:spcAft>
              <a:buClr>
                <a:srgbClr val="003C69"/>
              </a:buClr>
            </a:pPr>
            <a:r>
              <a:rPr lang="en-GB" sz="2000" dirty="0">
                <a:solidFill>
                  <a:srgbClr val="003C69"/>
                </a:solidFill>
                <a:latin typeface="Arial"/>
                <a:cs typeface="Arial"/>
              </a:rPr>
              <a:t>When you learn a new skill it helps when you have: </a:t>
            </a:r>
          </a:p>
          <a:p>
            <a:pPr marL="234900" indent="-342900">
              <a:buClr>
                <a:srgbClr val="003C69"/>
              </a:buClr>
              <a:buFont typeface="Arial" charset="0"/>
              <a:buChar char="•"/>
            </a:pPr>
            <a:r>
              <a:rPr lang="en-GB" sz="2000" dirty="0">
                <a:solidFill>
                  <a:srgbClr val="003C69"/>
                </a:solidFill>
                <a:latin typeface="Arial"/>
                <a:cs typeface="Arial"/>
              </a:rPr>
              <a:t>someone to show you what to do </a:t>
            </a:r>
          </a:p>
          <a:p>
            <a:pPr marL="234900" indent="-342900">
              <a:buClr>
                <a:srgbClr val="003C69"/>
              </a:buClr>
              <a:buFont typeface="Arial" charset="0"/>
              <a:buChar char="•"/>
            </a:pPr>
            <a:r>
              <a:rPr lang="en-GB" sz="2000" dirty="0">
                <a:solidFill>
                  <a:srgbClr val="003C69"/>
                </a:solidFill>
                <a:latin typeface="Arial"/>
                <a:cs typeface="Arial"/>
              </a:rPr>
              <a:t>lots of chances to practise</a:t>
            </a:r>
          </a:p>
          <a:p>
            <a:pPr marL="234900" indent="-342900">
              <a:buClr>
                <a:srgbClr val="003C69"/>
              </a:buClr>
              <a:buFont typeface="Arial" charset="0"/>
              <a:buChar char="•"/>
            </a:pPr>
            <a:r>
              <a:rPr lang="en-GB" sz="2000" dirty="0">
                <a:solidFill>
                  <a:srgbClr val="003C69"/>
                </a:solidFill>
                <a:latin typeface="Arial"/>
                <a:cs typeface="Arial"/>
              </a:rPr>
              <a:t>a goal to work towards.</a:t>
            </a:r>
          </a:p>
        </p:txBody>
      </p:sp>
      <p:pic>
        <p:nvPicPr>
          <p:cNvPr id="3" name="Picture 2"/>
          <p:cNvPicPr>
            <a:picLocks noChangeAspect="1"/>
          </p:cNvPicPr>
          <p:nvPr/>
        </p:nvPicPr>
        <p:blipFill rotWithShape="1">
          <a:blip r:embed="rId4" cstate="screen">
            <a:extLst>
              <a:ext uri="{28A0092B-C50C-407E-A947-70E740481C1C}">
                <a14:useLocalDpi xmlns:a14="http://schemas.microsoft.com/office/drawing/2010/main"/>
              </a:ext>
            </a:extLst>
          </a:blip>
          <a:srcRect r="25720" b="420"/>
          <a:stretch/>
        </p:blipFill>
        <p:spPr>
          <a:xfrm rot="371417">
            <a:off x="7005407" y="1904046"/>
            <a:ext cx="4765337" cy="4316412"/>
          </a:xfrm>
          <a:prstGeom prst="rect">
            <a:avLst/>
          </a:prstGeom>
        </p:spPr>
      </p:pic>
      <p:pic>
        <p:nvPicPr>
          <p:cNvPr id="6" name="Picture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613949" y="5187937"/>
            <a:ext cx="2103379" cy="1893257"/>
          </a:xfrm>
          <a:prstGeom prst="rect">
            <a:avLst/>
          </a:prstGeom>
        </p:spPr>
      </p:pic>
      <p:sp>
        <p:nvSpPr>
          <p:cNvPr id="13" name="TextBox 12"/>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spTree>
    <p:extLst>
      <p:ext uri="{BB962C8B-B14F-4D97-AF65-F5344CB8AC3E}">
        <p14:creationId xmlns:p14="http://schemas.microsoft.com/office/powerpoint/2010/main" val="2955168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xEl>
                                              <p:pRg st="3" end="3"/>
                                            </p:txEl>
                                          </p:spTgt>
                                        </p:tgtEl>
                                        <p:attrNameLst>
                                          <p:attrName>style.visibility</p:attrName>
                                        </p:attrNameLst>
                                      </p:cBhvr>
                                      <p:to>
                                        <p:strVal val="visible"/>
                                      </p:to>
                                    </p:set>
                                    <p:anim calcmode="lin" valueType="num">
                                      <p:cBhvr additive="base">
                                        <p:cTn id="7" dur="500" fill="hold"/>
                                        <p:tgtEl>
                                          <p:spTgt spid="17">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
                                            <p:txEl>
                                              <p:pRg st="4" end="4"/>
                                            </p:txEl>
                                          </p:spTgt>
                                        </p:tgtEl>
                                        <p:attrNameLst>
                                          <p:attrName>style.visibility</p:attrName>
                                        </p:attrNameLst>
                                      </p:cBhvr>
                                      <p:to>
                                        <p:strVal val="visible"/>
                                      </p:to>
                                    </p:set>
                                    <p:anim calcmode="lin" valueType="num">
                                      <p:cBhvr additive="base">
                                        <p:cTn id="13" dur="500" fill="hold"/>
                                        <p:tgtEl>
                                          <p:spTgt spid="17">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
                                            <p:txEl>
                                              <p:pRg st="4" end="4"/>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7">
                                            <p:txEl>
                                              <p:pRg st="5" end="5"/>
                                            </p:txEl>
                                          </p:spTgt>
                                        </p:tgtEl>
                                        <p:attrNameLst>
                                          <p:attrName>style.visibility</p:attrName>
                                        </p:attrNameLst>
                                      </p:cBhvr>
                                      <p:to>
                                        <p:strVal val="visible"/>
                                      </p:to>
                                    </p:set>
                                    <p:anim calcmode="lin" valueType="num">
                                      <p:cBhvr additive="base">
                                        <p:cTn id="17" dur="500" fill="hold"/>
                                        <p:tgtEl>
                                          <p:spTgt spid="17">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7">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7">
                                            <p:txEl>
                                              <p:pRg st="6" end="6"/>
                                            </p:txEl>
                                          </p:spTgt>
                                        </p:tgtEl>
                                        <p:attrNameLst>
                                          <p:attrName>style.visibility</p:attrName>
                                        </p:attrNameLst>
                                      </p:cBhvr>
                                      <p:to>
                                        <p:strVal val="visible"/>
                                      </p:to>
                                    </p:set>
                                    <p:anim calcmode="lin" valueType="num">
                                      <p:cBhvr additive="base">
                                        <p:cTn id="21" dur="500" fill="hold"/>
                                        <p:tgtEl>
                                          <p:spTgt spid="17">
                                            <p:txEl>
                                              <p:pRg st="6" end="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16" name="Rectangle 15"/>
          <p:cNvSpPr/>
          <p:nvPr/>
        </p:nvSpPr>
        <p:spPr>
          <a:xfrm>
            <a:off x="0" y="1823734"/>
            <a:ext cx="12192000" cy="5034266"/>
          </a:xfrm>
          <a:prstGeom prst="rect">
            <a:avLst/>
          </a:prstGeom>
          <a:solidFill>
            <a:srgbClr val="F3F3F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16"/>
          <p:cNvSpPr/>
          <p:nvPr/>
        </p:nvSpPr>
        <p:spPr>
          <a:xfrm rot="20989770">
            <a:off x="565808" y="1267527"/>
            <a:ext cx="5477924" cy="1617013"/>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TextBox 17"/>
          <p:cNvSpPr txBox="1"/>
          <p:nvPr/>
        </p:nvSpPr>
        <p:spPr>
          <a:xfrm rot="20966987">
            <a:off x="679022" y="1357328"/>
            <a:ext cx="5377458" cy="1446550"/>
          </a:xfrm>
          <a:prstGeom prst="rect">
            <a:avLst/>
          </a:prstGeom>
          <a:noFill/>
        </p:spPr>
        <p:txBody>
          <a:bodyPr wrap="square" rtlCol="0">
            <a:spAutoFit/>
          </a:bodyPr>
          <a:lstStyle/>
          <a:p>
            <a:r>
              <a:rPr lang="en-GB" sz="4400" b="1" dirty="0">
                <a:solidFill>
                  <a:schemeClr val="bg1"/>
                </a:solidFill>
                <a:latin typeface="Arial"/>
                <a:cs typeface="Arial"/>
              </a:rPr>
              <a:t>Learning from someone else</a:t>
            </a:r>
          </a:p>
        </p:txBody>
      </p:sp>
      <p:sp>
        <p:nvSpPr>
          <p:cNvPr id="19" name="TextBox 18"/>
          <p:cNvSpPr txBox="1"/>
          <p:nvPr/>
        </p:nvSpPr>
        <p:spPr>
          <a:xfrm>
            <a:off x="641719" y="3524369"/>
            <a:ext cx="5994607" cy="3170099"/>
          </a:xfrm>
          <a:prstGeom prst="rect">
            <a:avLst/>
          </a:prstGeom>
          <a:noFill/>
        </p:spPr>
        <p:txBody>
          <a:bodyPr wrap="square" rtlCol="0">
            <a:spAutoFit/>
          </a:bodyPr>
          <a:lstStyle/>
          <a:p>
            <a:pPr>
              <a:spcAft>
                <a:spcPts val="1200"/>
              </a:spcAft>
              <a:buClr>
                <a:srgbClr val="003C69"/>
              </a:buClr>
            </a:pPr>
            <a:r>
              <a:rPr lang="en-GB" sz="2000" dirty="0">
                <a:solidFill>
                  <a:srgbClr val="003C69"/>
                </a:solidFill>
                <a:latin typeface="Arial"/>
                <a:cs typeface="Arial"/>
              </a:rPr>
              <a:t>Team GB athletes work with coaches to learn new skills or to get better at their sport.</a:t>
            </a:r>
          </a:p>
          <a:p>
            <a:pPr>
              <a:spcAft>
                <a:spcPts val="1200"/>
              </a:spcAft>
              <a:buClr>
                <a:srgbClr val="003C69"/>
              </a:buClr>
            </a:pPr>
            <a:r>
              <a:rPr lang="en-GB" sz="2000" b="1" dirty="0">
                <a:solidFill>
                  <a:srgbClr val="003C69"/>
                </a:solidFill>
                <a:latin typeface="Arial"/>
                <a:cs typeface="Arial"/>
              </a:rPr>
              <a:t>Why do you think it helps to work with someone to learn a skill?</a:t>
            </a:r>
          </a:p>
          <a:p>
            <a:pPr>
              <a:buClr>
                <a:srgbClr val="003C69"/>
              </a:buClr>
            </a:pPr>
            <a:r>
              <a:rPr lang="en-GB" sz="2000" i="1" dirty="0">
                <a:solidFill>
                  <a:srgbClr val="003C69"/>
                </a:solidFill>
                <a:latin typeface="Arial"/>
                <a:cs typeface="Arial"/>
              </a:rPr>
              <a:t>They show you what to do.</a:t>
            </a:r>
          </a:p>
          <a:p>
            <a:pPr>
              <a:buClr>
                <a:srgbClr val="003C69"/>
              </a:buClr>
            </a:pPr>
            <a:r>
              <a:rPr lang="en-GB" sz="2000" i="1" dirty="0">
                <a:solidFill>
                  <a:srgbClr val="003C69"/>
                </a:solidFill>
                <a:latin typeface="Arial"/>
                <a:cs typeface="Arial"/>
              </a:rPr>
              <a:t>They tell you if you are doing things right.</a:t>
            </a:r>
          </a:p>
          <a:p>
            <a:pPr>
              <a:buClr>
                <a:srgbClr val="003C69"/>
              </a:buClr>
            </a:pPr>
            <a:r>
              <a:rPr lang="en-GB" sz="2000" i="1" dirty="0">
                <a:solidFill>
                  <a:srgbClr val="003C69"/>
                </a:solidFill>
                <a:latin typeface="Arial"/>
                <a:cs typeface="Arial"/>
              </a:rPr>
              <a:t>They tell you if you are improving.</a:t>
            </a:r>
          </a:p>
          <a:p>
            <a:pPr>
              <a:buClr>
                <a:srgbClr val="003C69"/>
              </a:buClr>
            </a:pPr>
            <a:r>
              <a:rPr lang="en-GB" sz="2000" i="1" dirty="0">
                <a:solidFill>
                  <a:srgbClr val="003C69"/>
                </a:solidFill>
                <a:latin typeface="Arial"/>
                <a:cs typeface="Arial"/>
              </a:rPr>
              <a:t>It makes you feel confident.</a:t>
            </a:r>
          </a:p>
          <a:p>
            <a:pPr>
              <a:buClr>
                <a:srgbClr val="003C69"/>
              </a:buClr>
            </a:pPr>
            <a:r>
              <a:rPr lang="en-GB" sz="2000" i="1" dirty="0">
                <a:solidFill>
                  <a:srgbClr val="003C69"/>
                </a:solidFill>
                <a:latin typeface="Arial"/>
                <a:cs typeface="Arial"/>
              </a:rPr>
              <a:t>It motivates you. </a:t>
            </a:r>
          </a:p>
        </p:txBody>
      </p:sp>
      <p:pic>
        <p:nvPicPr>
          <p:cNvPr id="11" name="Picture 2"/>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9223" t="1703" r="14963" b="-689"/>
          <a:stretch/>
        </p:blipFill>
        <p:spPr bwMode="auto">
          <a:xfrm rot="354751">
            <a:off x="6849084" y="1779320"/>
            <a:ext cx="5043275" cy="4391262"/>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spTree>
    <p:extLst>
      <p:ext uri="{BB962C8B-B14F-4D97-AF65-F5344CB8AC3E}">
        <p14:creationId xmlns:p14="http://schemas.microsoft.com/office/powerpoint/2010/main" val="508621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9">
                                            <p:txEl>
                                              <p:pRg st="2" end="2"/>
                                            </p:txEl>
                                          </p:spTgt>
                                        </p:tgtEl>
                                        <p:attrNameLst>
                                          <p:attrName>style.visibility</p:attrName>
                                        </p:attrNameLst>
                                      </p:cBhvr>
                                      <p:to>
                                        <p:strVal val="visible"/>
                                      </p:to>
                                    </p:set>
                                    <p:anim calcmode="lin" valueType="num">
                                      <p:cBhvr additive="base">
                                        <p:cTn id="7" dur="500" fill="hold"/>
                                        <p:tgtEl>
                                          <p:spTgt spid="19">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9">
                                            <p:txEl>
                                              <p:pRg st="3" end="3"/>
                                            </p:txEl>
                                          </p:spTgt>
                                        </p:tgtEl>
                                        <p:attrNameLst>
                                          <p:attrName>style.visibility</p:attrName>
                                        </p:attrNameLst>
                                      </p:cBhvr>
                                      <p:to>
                                        <p:strVal val="visible"/>
                                      </p:to>
                                    </p:set>
                                    <p:anim calcmode="lin" valueType="num">
                                      <p:cBhvr additive="base">
                                        <p:cTn id="11" dur="500" fill="hold"/>
                                        <p:tgtEl>
                                          <p:spTgt spid="19">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9">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9">
                                            <p:txEl>
                                              <p:pRg st="4" end="4"/>
                                            </p:txEl>
                                          </p:spTgt>
                                        </p:tgtEl>
                                        <p:attrNameLst>
                                          <p:attrName>style.visibility</p:attrName>
                                        </p:attrNameLst>
                                      </p:cBhvr>
                                      <p:to>
                                        <p:strVal val="visible"/>
                                      </p:to>
                                    </p:set>
                                    <p:anim calcmode="lin" valueType="num">
                                      <p:cBhvr additive="base">
                                        <p:cTn id="15" dur="500" fill="hold"/>
                                        <p:tgtEl>
                                          <p:spTgt spid="19">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9">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9">
                                            <p:txEl>
                                              <p:pRg st="5" end="5"/>
                                            </p:txEl>
                                          </p:spTgt>
                                        </p:tgtEl>
                                        <p:attrNameLst>
                                          <p:attrName>style.visibility</p:attrName>
                                        </p:attrNameLst>
                                      </p:cBhvr>
                                      <p:to>
                                        <p:strVal val="visible"/>
                                      </p:to>
                                    </p:set>
                                    <p:anim calcmode="lin" valueType="num">
                                      <p:cBhvr additive="base">
                                        <p:cTn id="19" dur="500" fill="hold"/>
                                        <p:tgtEl>
                                          <p:spTgt spid="19">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9">
                                            <p:txEl>
                                              <p:pRg st="6" end="6"/>
                                            </p:txEl>
                                          </p:spTgt>
                                        </p:tgtEl>
                                        <p:attrNameLst>
                                          <p:attrName>style.visibility</p:attrName>
                                        </p:attrNameLst>
                                      </p:cBhvr>
                                      <p:to>
                                        <p:strVal val="visible"/>
                                      </p:to>
                                    </p:set>
                                    <p:anim calcmode="lin" valueType="num">
                                      <p:cBhvr additive="base">
                                        <p:cTn id="23" dur="500" fill="hold"/>
                                        <p:tgtEl>
                                          <p:spTgt spid="19">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9">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6" name="Rectangle 5"/>
          <p:cNvSpPr/>
          <p:nvPr/>
        </p:nvSpPr>
        <p:spPr>
          <a:xfrm>
            <a:off x="0" y="1823734"/>
            <a:ext cx="12192000" cy="5034266"/>
          </a:xfrm>
          <a:prstGeom prst="rect">
            <a:avLst/>
          </a:prstGeom>
          <a:solidFill>
            <a:srgbClr val="C4262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TextBox 15"/>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pic>
        <p:nvPicPr>
          <p:cNvPr id="15" name="Picture 2"/>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16109" t="668" r="5071" b="1047"/>
          <a:stretch/>
        </p:blipFill>
        <p:spPr bwMode="auto">
          <a:xfrm rot="354751">
            <a:off x="6204278" y="1950297"/>
            <a:ext cx="5519608" cy="441061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rot="20989770">
            <a:off x="690451" y="1870023"/>
            <a:ext cx="5474053" cy="4368804"/>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TextBox 12"/>
          <p:cNvSpPr txBox="1"/>
          <p:nvPr/>
        </p:nvSpPr>
        <p:spPr>
          <a:xfrm rot="20989047">
            <a:off x="874078" y="2104623"/>
            <a:ext cx="5170778" cy="3831818"/>
          </a:xfrm>
          <a:prstGeom prst="rect">
            <a:avLst/>
          </a:prstGeom>
          <a:noFill/>
        </p:spPr>
        <p:txBody>
          <a:bodyPr wrap="square" rtlCol="0">
            <a:spAutoFit/>
          </a:bodyPr>
          <a:lstStyle/>
          <a:p>
            <a:pPr>
              <a:spcAft>
                <a:spcPts val="1800"/>
              </a:spcAft>
            </a:pPr>
            <a:r>
              <a:rPr lang="en-GB" sz="4400" b="1" dirty="0">
                <a:solidFill>
                  <a:schemeClr val="bg1"/>
                </a:solidFill>
                <a:latin typeface="Arial"/>
                <a:cs typeface="Arial"/>
              </a:rPr>
              <a:t>Learning from someone else</a:t>
            </a:r>
          </a:p>
          <a:p>
            <a:pPr>
              <a:spcAft>
                <a:spcPts val="1200"/>
              </a:spcAft>
            </a:pPr>
            <a:r>
              <a:rPr lang="en-GB" sz="2400" dirty="0">
                <a:solidFill>
                  <a:srgbClr val="FFFFFF"/>
                </a:solidFill>
                <a:latin typeface="Arial"/>
                <a:cs typeface="Arial"/>
              </a:rPr>
              <a:t>A coach and the person they are coaching need to work well together.  </a:t>
            </a:r>
          </a:p>
          <a:p>
            <a:pPr>
              <a:spcAft>
                <a:spcPts val="1200"/>
              </a:spcAft>
              <a:buClr>
                <a:srgbClr val="003C69"/>
              </a:buClr>
            </a:pPr>
            <a:r>
              <a:rPr lang="en-GB" sz="2400" b="1" dirty="0">
                <a:solidFill>
                  <a:srgbClr val="FFFFFF"/>
                </a:solidFill>
                <a:latin typeface="Arial"/>
                <a:cs typeface="Arial"/>
              </a:rPr>
              <a:t>How should a coach behave? </a:t>
            </a:r>
          </a:p>
          <a:p>
            <a:pPr>
              <a:spcAft>
                <a:spcPts val="1200"/>
              </a:spcAft>
              <a:buClr>
                <a:srgbClr val="003C69"/>
              </a:buClr>
            </a:pPr>
            <a:r>
              <a:rPr lang="en-GB" sz="2400" b="1" dirty="0">
                <a:solidFill>
                  <a:srgbClr val="FFFFFF"/>
                </a:solidFill>
                <a:latin typeface="Arial"/>
                <a:cs typeface="Arial"/>
              </a:rPr>
              <a:t>How should the person being coached behave? </a:t>
            </a:r>
          </a:p>
        </p:txBody>
      </p:sp>
    </p:spTree>
    <p:extLst>
      <p:ext uri="{BB962C8B-B14F-4D97-AF65-F5344CB8AC3E}">
        <p14:creationId xmlns:p14="http://schemas.microsoft.com/office/powerpoint/2010/main" val="27047650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6" name="Rectangle 5"/>
          <p:cNvSpPr/>
          <p:nvPr/>
        </p:nvSpPr>
        <p:spPr>
          <a:xfrm>
            <a:off x="0" y="1823734"/>
            <a:ext cx="12192000" cy="5034266"/>
          </a:xfrm>
          <a:prstGeom prst="rect">
            <a:avLst/>
          </a:prstGeom>
          <a:solidFill>
            <a:srgbClr val="FDA91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TextBox 15"/>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sp>
        <p:nvSpPr>
          <p:cNvPr id="12" name="Rectangle 11"/>
          <p:cNvSpPr/>
          <p:nvPr/>
        </p:nvSpPr>
        <p:spPr>
          <a:xfrm rot="20989770">
            <a:off x="588002" y="1879140"/>
            <a:ext cx="5474053" cy="3208417"/>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extBox 9"/>
          <p:cNvSpPr txBox="1"/>
          <p:nvPr/>
        </p:nvSpPr>
        <p:spPr>
          <a:xfrm rot="20989047">
            <a:off x="874078" y="2104623"/>
            <a:ext cx="5170778" cy="3831818"/>
          </a:xfrm>
          <a:prstGeom prst="rect">
            <a:avLst/>
          </a:prstGeom>
          <a:noFill/>
        </p:spPr>
        <p:txBody>
          <a:bodyPr wrap="square" rtlCol="0">
            <a:noAutofit/>
          </a:bodyPr>
          <a:lstStyle/>
          <a:p>
            <a:pPr>
              <a:spcAft>
                <a:spcPts val="1800"/>
              </a:spcAft>
            </a:pPr>
            <a:r>
              <a:rPr lang="en-GB" sz="4400" b="1" dirty="0">
                <a:solidFill>
                  <a:schemeClr val="bg1"/>
                </a:solidFill>
                <a:latin typeface="Arial"/>
                <a:cs typeface="Arial"/>
              </a:rPr>
              <a:t>Learning from someone else</a:t>
            </a:r>
          </a:p>
          <a:p>
            <a:pPr>
              <a:spcAft>
                <a:spcPts val="1200"/>
              </a:spcAft>
            </a:pPr>
            <a:r>
              <a:rPr lang="en-GB" sz="2400" dirty="0">
                <a:solidFill>
                  <a:srgbClr val="FFFFFF"/>
                </a:solidFill>
                <a:latin typeface="Arial"/>
                <a:cs typeface="Arial"/>
              </a:rPr>
              <a:t>Watch a new skill being taught.</a:t>
            </a:r>
          </a:p>
          <a:p>
            <a:pPr>
              <a:spcAft>
                <a:spcPts val="1200"/>
              </a:spcAft>
              <a:buClr>
                <a:srgbClr val="003C69"/>
              </a:buClr>
            </a:pPr>
            <a:r>
              <a:rPr lang="en-GB" sz="2400" b="1" dirty="0">
                <a:solidFill>
                  <a:srgbClr val="FFFFFF"/>
                </a:solidFill>
                <a:latin typeface="Arial"/>
                <a:cs typeface="Arial"/>
              </a:rPr>
              <a:t>What do you notice? </a:t>
            </a:r>
          </a:p>
        </p:txBody>
      </p:sp>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l="1396" t="791" r="11891" b="2546"/>
          <a:stretch/>
        </p:blipFill>
        <p:spPr>
          <a:xfrm rot="366975">
            <a:off x="5825247" y="1941948"/>
            <a:ext cx="5905773" cy="4388495"/>
          </a:xfrm>
          <a:prstGeom prst="rect">
            <a:avLst/>
          </a:prstGeom>
        </p:spPr>
      </p:pic>
    </p:spTree>
    <p:extLst>
      <p:ext uri="{BB962C8B-B14F-4D97-AF65-F5344CB8AC3E}">
        <p14:creationId xmlns:p14="http://schemas.microsoft.com/office/powerpoint/2010/main" val="2023051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6" name="Rectangle 5"/>
          <p:cNvSpPr/>
          <p:nvPr/>
        </p:nvSpPr>
        <p:spPr>
          <a:xfrm>
            <a:off x="0" y="1823734"/>
            <a:ext cx="12192000" cy="5034266"/>
          </a:xfrm>
          <a:prstGeom prst="rect">
            <a:avLst/>
          </a:prstGeom>
          <a:solidFill>
            <a:srgbClr val="00B0D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solidFill>
                  <a:srgbClr val="00B0DB"/>
                </a:solidFill>
              </a:rPr>
              <a:t> </a:t>
            </a:r>
          </a:p>
        </p:txBody>
      </p:sp>
      <p:sp>
        <p:nvSpPr>
          <p:cNvPr id="14" name="TextBox 13"/>
          <p:cNvSpPr txBox="1"/>
          <p:nvPr/>
        </p:nvSpPr>
        <p:spPr>
          <a:xfrm>
            <a:off x="5168091" y="4852790"/>
            <a:ext cx="3927702" cy="1508105"/>
          </a:xfrm>
          <a:prstGeom prst="rect">
            <a:avLst/>
          </a:prstGeom>
          <a:noFill/>
        </p:spPr>
        <p:txBody>
          <a:bodyPr wrap="square" rtlCol="0">
            <a:spAutoFit/>
          </a:bodyPr>
          <a:lstStyle/>
          <a:p>
            <a:pPr>
              <a:spcAft>
                <a:spcPts val="1200"/>
              </a:spcAft>
            </a:pPr>
            <a:r>
              <a:rPr lang="en-GB" sz="2400" dirty="0">
                <a:solidFill>
                  <a:schemeClr val="bg1"/>
                </a:solidFill>
                <a:latin typeface="Arial"/>
                <a:cs typeface="Arial"/>
              </a:rPr>
              <a:t>Look at these two images.</a:t>
            </a:r>
          </a:p>
          <a:p>
            <a:pPr>
              <a:spcAft>
                <a:spcPts val="1200"/>
              </a:spcAft>
            </a:pPr>
            <a:r>
              <a:rPr lang="en-GB" sz="2400" b="1" dirty="0">
                <a:solidFill>
                  <a:schemeClr val="bg1"/>
                </a:solidFill>
                <a:latin typeface="Arial"/>
                <a:cs typeface="Arial"/>
              </a:rPr>
              <a:t>What is the same?</a:t>
            </a:r>
          </a:p>
          <a:p>
            <a:pPr>
              <a:spcAft>
                <a:spcPts val="1200"/>
              </a:spcAft>
            </a:pPr>
            <a:r>
              <a:rPr lang="en-GB" sz="2400" b="1" dirty="0">
                <a:solidFill>
                  <a:schemeClr val="bg1"/>
                </a:solidFill>
                <a:latin typeface="Arial"/>
                <a:cs typeface="Arial"/>
              </a:rPr>
              <a:t>What is different? </a:t>
            </a:r>
          </a:p>
        </p:txBody>
      </p:sp>
      <p:sp>
        <p:nvSpPr>
          <p:cNvPr id="22" name="TextBox 21"/>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pic>
        <p:nvPicPr>
          <p:cNvPr id="23" name="Picture 2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812516">
            <a:off x="7108141" y="1373817"/>
            <a:ext cx="4575555" cy="3419456"/>
          </a:xfrm>
          <a:prstGeom prst="rect">
            <a:avLst/>
          </a:prstGeom>
          <a:noFill/>
          <a:ln>
            <a:noFill/>
          </a:ln>
          <a:extLst/>
        </p:spPr>
      </p:pic>
      <p:pic>
        <p:nvPicPr>
          <p:cNvPr id="21" name="Picture 20"/>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rot="812516">
            <a:off x="538061" y="2763484"/>
            <a:ext cx="4522232" cy="3419456"/>
          </a:xfrm>
          <a:prstGeom prst="rect">
            <a:avLst/>
          </a:prstGeom>
          <a:noFill/>
          <a:ln>
            <a:noFill/>
          </a:ln>
          <a:extLst/>
        </p:spPr>
      </p:pic>
      <p:sp>
        <p:nvSpPr>
          <p:cNvPr id="35" name="Rectangle 34"/>
          <p:cNvSpPr/>
          <p:nvPr/>
        </p:nvSpPr>
        <p:spPr>
          <a:xfrm rot="20989770">
            <a:off x="386186" y="1497067"/>
            <a:ext cx="6707312" cy="1032301"/>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TextBox 36"/>
          <p:cNvSpPr txBox="1"/>
          <p:nvPr/>
        </p:nvSpPr>
        <p:spPr>
          <a:xfrm rot="20989047">
            <a:off x="562015" y="1558129"/>
            <a:ext cx="7105663" cy="769441"/>
          </a:xfrm>
          <a:prstGeom prst="rect">
            <a:avLst/>
          </a:prstGeom>
          <a:noFill/>
        </p:spPr>
        <p:txBody>
          <a:bodyPr wrap="square" rtlCol="0">
            <a:spAutoFit/>
          </a:bodyPr>
          <a:lstStyle/>
          <a:p>
            <a:pPr>
              <a:spcAft>
                <a:spcPts val="1200"/>
              </a:spcAft>
            </a:pPr>
            <a:r>
              <a:rPr lang="en-GB" sz="4400" b="1" dirty="0">
                <a:solidFill>
                  <a:schemeClr val="bg1"/>
                </a:solidFill>
                <a:latin typeface="Arial"/>
                <a:cs typeface="Arial"/>
              </a:rPr>
              <a:t>Learning step-by-step</a:t>
            </a:r>
            <a:endParaRPr lang="en-GB" sz="2400" dirty="0">
              <a:solidFill>
                <a:srgbClr val="FFFFFF"/>
              </a:solidFill>
              <a:latin typeface="Arial"/>
              <a:cs typeface="Arial"/>
            </a:endParaRPr>
          </a:p>
        </p:txBody>
      </p:sp>
      <p:pic>
        <p:nvPicPr>
          <p:cNvPr id="40" name="Picture 3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613949" y="5187937"/>
            <a:ext cx="2103379" cy="1893257"/>
          </a:xfrm>
          <a:prstGeom prst="rect">
            <a:avLst/>
          </a:prstGeom>
        </p:spPr>
      </p:pic>
    </p:spTree>
    <p:extLst>
      <p:ext uri="{BB962C8B-B14F-4D97-AF65-F5344CB8AC3E}">
        <p14:creationId xmlns:p14="http://schemas.microsoft.com/office/powerpoint/2010/main" val="456980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17" name="Rectangle 16"/>
          <p:cNvSpPr/>
          <p:nvPr/>
        </p:nvSpPr>
        <p:spPr>
          <a:xfrm>
            <a:off x="0" y="1823734"/>
            <a:ext cx="12192000" cy="5034266"/>
          </a:xfrm>
          <a:prstGeom prst="rect">
            <a:avLst/>
          </a:prstGeom>
          <a:solidFill>
            <a:srgbClr val="F3F3F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 </a:t>
            </a:r>
          </a:p>
        </p:txBody>
      </p:sp>
      <p:sp>
        <p:nvSpPr>
          <p:cNvPr id="22" name="TextBox 21"/>
          <p:cNvSpPr txBox="1"/>
          <p:nvPr/>
        </p:nvSpPr>
        <p:spPr>
          <a:xfrm>
            <a:off x="4009437" y="2575169"/>
            <a:ext cx="7774536" cy="4016484"/>
          </a:xfrm>
          <a:prstGeom prst="rect">
            <a:avLst/>
          </a:prstGeom>
          <a:noFill/>
        </p:spPr>
        <p:txBody>
          <a:bodyPr wrap="square" rtlCol="0">
            <a:spAutoFit/>
          </a:bodyPr>
          <a:lstStyle/>
          <a:p>
            <a:pPr>
              <a:spcAft>
                <a:spcPts val="1200"/>
              </a:spcAft>
              <a:buClr>
                <a:srgbClr val="C4262E"/>
              </a:buClr>
            </a:pPr>
            <a:r>
              <a:rPr lang="en-GB" sz="2000" dirty="0">
                <a:solidFill>
                  <a:srgbClr val="003C69"/>
                </a:solidFill>
                <a:latin typeface="Arial"/>
                <a:cs typeface="Arial"/>
              </a:rPr>
              <a:t>Being a triathlete is a never-ending learning process. Each race you find something you can do better. You find the areas where you know you can put in more effort – then practise, practise, practise.</a:t>
            </a:r>
          </a:p>
          <a:p>
            <a:pPr>
              <a:spcAft>
                <a:spcPts val="3000"/>
              </a:spcAft>
              <a:buClr>
                <a:srgbClr val="C4262E"/>
              </a:buClr>
            </a:pPr>
            <a:r>
              <a:rPr lang="en-GB" sz="2000" b="1" dirty="0">
                <a:solidFill>
                  <a:srgbClr val="003C69"/>
                </a:solidFill>
                <a:latin typeface="Arial"/>
                <a:cs typeface="Arial"/>
              </a:rPr>
              <a:t>Jonny Brownlee, Team GB athlete</a:t>
            </a:r>
            <a:endParaRPr lang="en-GB" sz="2000" dirty="0">
              <a:solidFill>
                <a:srgbClr val="003C69"/>
              </a:solidFill>
              <a:latin typeface="Arial"/>
              <a:cs typeface="Arial"/>
            </a:endParaRPr>
          </a:p>
          <a:p>
            <a:pPr>
              <a:spcAft>
                <a:spcPts val="1200"/>
              </a:spcAft>
              <a:buClr>
                <a:srgbClr val="C4262E"/>
              </a:buClr>
            </a:pPr>
            <a:r>
              <a:rPr lang="en-GB" sz="2000" dirty="0">
                <a:solidFill>
                  <a:srgbClr val="003C69"/>
                </a:solidFill>
                <a:latin typeface="Arial"/>
                <a:cs typeface="Arial"/>
              </a:rPr>
              <a:t>Read these top tips for practising new skills. </a:t>
            </a:r>
          </a:p>
          <a:p>
            <a:pPr>
              <a:spcAft>
                <a:spcPts val="1200"/>
              </a:spcAft>
              <a:buClr>
                <a:srgbClr val="C4262E"/>
              </a:buClr>
            </a:pPr>
            <a:r>
              <a:rPr lang="en-GB" sz="2000" b="1" dirty="0">
                <a:solidFill>
                  <a:srgbClr val="003C69"/>
                </a:solidFill>
                <a:latin typeface="Arial"/>
                <a:cs typeface="Arial"/>
              </a:rPr>
              <a:t>How do you think these tips help you to get better? </a:t>
            </a:r>
          </a:p>
          <a:p>
            <a:pPr marL="342900" indent="-342900">
              <a:spcAft>
                <a:spcPts val="1200"/>
              </a:spcAft>
              <a:buClr>
                <a:srgbClr val="003C69"/>
              </a:buClr>
              <a:buFont typeface="Arial" charset="0"/>
              <a:buChar char="•"/>
            </a:pPr>
            <a:r>
              <a:rPr lang="en-GB" sz="2000" i="1" dirty="0">
                <a:solidFill>
                  <a:srgbClr val="003C69"/>
                </a:solidFill>
                <a:latin typeface="Arial"/>
                <a:cs typeface="Arial"/>
              </a:rPr>
              <a:t>Practise often – a little bit everyday or every few days</a:t>
            </a:r>
          </a:p>
          <a:p>
            <a:pPr marL="342900" indent="-342900">
              <a:spcAft>
                <a:spcPts val="1200"/>
              </a:spcAft>
              <a:buClr>
                <a:srgbClr val="003C69"/>
              </a:buClr>
              <a:buFont typeface="Arial" charset="0"/>
              <a:buChar char="•"/>
            </a:pPr>
            <a:r>
              <a:rPr lang="en-GB" sz="2000" i="1" dirty="0">
                <a:solidFill>
                  <a:srgbClr val="003C69"/>
                </a:solidFill>
                <a:latin typeface="Arial"/>
                <a:cs typeface="Arial"/>
              </a:rPr>
              <a:t>Set yourself a goal</a:t>
            </a:r>
          </a:p>
          <a:p>
            <a:pPr marL="342900" indent="-342900">
              <a:spcAft>
                <a:spcPts val="1200"/>
              </a:spcAft>
              <a:buClr>
                <a:srgbClr val="003C69"/>
              </a:buClr>
              <a:buFont typeface="Arial" charset="0"/>
              <a:buChar char="•"/>
            </a:pPr>
            <a:r>
              <a:rPr lang="en-GB" sz="2000" i="1" dirty="0">
                <a:solidFill>
                  <a:srgbClr val="003C69"/>
                </a:solidFill>
                <a:latin typeface="Arial"/>
                <a:cs typeface="Arial"/>
              </a:rPr>
              <a:t>Record how you do </a:t>
            </a:r>
          </a:p>
        </p:txBody>
      </p:sp>
      <p:pic>
        <p:nvPicPr>
          <p:cNvPr id="28" name="Picture 27"/>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t="8766" b="5936"/>
          <a:stretch/>
        </p:blipFill>
        <p:spPr bwMode="auto">
          <a:xfrm>
            <a:off x="549961" y="2715604"/>
            <a:ext cx="3048706" cy="3900809"/>
          </a:xfrm>
          <a:prstGeom prst="rect">
            <a:avLst/>
          </a:prstGeom>
          <a:noFill/>
          <a:ln>
            <a:noFill/>
          </a:ln>
          <a:extLst/>
        </p:spPr>
      </p:pic>
      <p:sp>
        <p:nvSpPr>
          <p:cNvPr id="25" name="TextBox 24"/>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sp>
        <p:nvSpPr>
          <p:cNvPr id="24" name="Rectangle 23"/>
          <p:cNvSpPr/>
          <p:nvPr/>
        </p:nvSpPr>
        <p:spPr>
          <a:xfrm rot="20989770">
            <a:off x="399324" y="1479611"/>
            <a:ext cx="5035031" cy="1032301"/>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TextBox 25"/>
          <p:cNvSpPr txBox="1"/>
          <p:nvPr/>
        </p:nvSpPr>
        <p:spPr>
          <a:xfrm rot="20989047">
            <a:off x="580592" y="1601535"/>
            <a:ext cx="4746793" cy="769441"/>
          </a:xfrm>
          <a:prstGeom prst="rect">
            <a:avLst/>
          </a:prstGeom>
          <a:noFill/>
        </p:spPr>
        <p:txBody>
          <a:bodyPr wrap="square" rtlCol="0">
            <a:spAutoFit/>
          </a:bodyPr>
          <a:lstStyle/>
          <a:p>
            <a:pPr>
              <a:spcAft>
                <a:spcPts val="1200"/>
              </a:spcAft>
            </a:pPr>
            <a:r>
              <a:rPr lang="en-GB" sz="4400" b="1" dirty="0">
                <a:solidFill>
                  <a:schemeClr val="bg1"/>
                </a:solidFill>
                <a:latin typeface="Arial"/>
                <a:cs typeface="Arial"/>
              </a:rPr>
              <a:t>Practising skills</a:t>
            </a:r>
            <a:endParaRPr lang="en-GB" sz="2400" dirty="0">
              <a:solidFill>
                <a:srgbClr val="FFFFFF"/>
              </a:solidFill>
              <a:latin typeface="Arial"/>
              <a:cs typeface="Arial"/>
            </a:endParaRPr>
          </a:p>
        </p:txBody>
      </p:sp>
      <p:sp>
        <p:nvSpPr>
          <p:cNvPr id="2" name="Rectangle 1"/>
          <p:cNvSpPr/>
          <p:nvPr/>
        </p:nvSpPr>
        <p:spPr>
          <a:xfrm>
            <a:off x="3598667" y="2357628"/>
            <a:ext cx="505267" cy="861774"/>
          </a:xfrm>
          <a:prstGeom prst="rect">
            <a:avLst/>
          </a:prstGeom>
        </p:spPr>
        <p:txBody>
          <a:bodyPr wrap="none">
            <a:spAutoFit/>
          </a:bodyPr>
          <a:lstStyle/>
          <a:p>
            <a:pPr>
              <a:spcAft>
                <a:spcPts val="3000"/>
              </a:spcAft>
              <a:buClr>
                <a:srgbClr val="C4262E"/>
              </a:buClr>
            </a:pPr>
            <a:r>
              <a:rPr lang="en-GB" sz="5000" b="1" dirty="0">
                <a:solidFill>
                  <a:srgbClr val="003C69"/>
                </a:solidFill>
                <a:latin typeface="Arial"/>
                <a:cs typeface="Arial"/>
              </a:rPr>
              <a:t>“</a:t>
            </a:r>
            <a:endParaRPr lang="en-GB" sz="5000" dirty="0">
              <a:solidFill>
                <a:srgbClr val="003C69"/>
              </a:solidFill>
              <a:latin typeface="Arial"/>
              <a:cs typeface="Arial"/>
            </a:endParaRPr>
          </a:p>
        </p:txBody>
      </p:sp>
      <p:sp>
        <p:nvSpPr>
          <p:cNvPr id="33" name="Rectangle 32"/>
          <p:cNvSpPr/>
          <p:nvPr/>
        </p:nvSpPr>
        <p:spPr>
          <a:xfrm>
            <a:off x="11531339" y="3087013"/>
            <a:ext cx="505267" cy="861774"/>
          </a:xfrm>
          <a:prstGeom prst="rect">
            <a:avLst/>
          </a:prstGeom>
        </p:spPr>
        <p:txBody>
          <a:bodyPr wrap="none">
            <a:spAutoFit/>
          </a:bodyPr>
          <a:lstStyle/>
          <a:p>
            <a:pPr>
              <a:spcAft>
                <a:spcPts val="3000"/>
              </a:spcAft>
              <a:buClr>
                <a:srgbClr val="C4262E"/>
              </a:buClr>
            </a:pPr>
            <a:r>
              <a:rPr lang="en-GB" sz="5000" b="1" dirty="0">
                <a:solidFill>
                  <a:srgbClr val="003C69"/>
                </a:solidFill>
                <a:latin typeface="Arial"/>
                <a:cs typeface="Arial"/>
              </a:rPr>
              <a:t>”</a:t>
            </a:r>
            <a:endParaRPr lang="en-GB" sz="5000" dirty="0">
              <a:solidFill>
                <a:srgbClr val="003C69"/>
              </a:solidFill>
              <a:latin typeface="Arial"/>
              <a:cs typeface="Arial"/>
            </a:endParaRPr>
          </a:p>
        </p:txBody>
      </p:sp>
    </p:spTree>
    <p:extLst>
      <p:ext uri="{BB962C8B-B14F-4D97-AF65-F5344CB8AC3E}">
        <p14:creationId xmlns:p14="http://schemas.microsoft.com/office/powerpoint/2010/main" val="29440687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1823734"/>
            <a:ext cx="12192000" cy="5034266"/>
          </a:xfrm>
          <a:prstGeom prst="rect">
            <a:avLst/>
          </a:prstGeom>
          <a:solidFill>
            <a:srgbClr val="C4262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ectangle 20"/>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4" name="Picture 2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676900" y="177800"/>
            <a:ext cx="5634966" cy="6802131"/>
          </a:xfrm>
          <a:prstGeom prst="rect">
            <a:avLst/>
          </a:prstGeom>
        </p:spPr>
      </p:pic>
      <p:sp>
        <p:nvSpPr>
          <p:cNvPr id="14" name="TextBox 13"/>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sp>
        <p:nvSpPr>
          <p:cNvPr id="15" name="Rectangle 14"/>
          <p:cNvSpPr/>
          <p:nvPr/>
        </p:nvSpPr>
        <p:spPr>
          <a:xfrm rot="20989770">
            <a:off x="521200" y="1436861"/>
            <a:ext cx="4370592" cy="1546558"/>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TextBox 15"/>
          <p:cNvSpPr txBox="1"/>
          <p:nvPr/>
        </p:nvSpPr>
        <p:spPr>
          <a:xfrm rot="20966987">
            <a:off x="635727" y="1510682"/>
            <a:ext cx="3721147" cy="1446550"/>
          </a:xfrm>
          <a:prstGeom prst="rect">
            <a:avLst/>
          </a:prstGeom>
          <a:noFill/>
        </p:spPr>
        <p:txBody>
          <a:bodyPr wrap="square" rtlCol="0">
            <a:spAutoFit/>
          </a:bodyPr>
          <a:lstStyle/>
          <a:p>
            <a:r>
              <a:rPr lang="en-GB" sz="4400" b="1" dirty="0">
                <a:solidFill>
                  <a:schemeClr val="bg1"/>
                </a:solidFill>
                <a:latin typeface="Arial"/>
                <a:cs typeface="Arial"/>
              </a:rPr>
              <a:t>Learning </a:t>
            </a:r>
            <a:br>
              <a:rPr lang="en-GB" sz="4400" b="1" dirty="0">
                <a:solidFill>
                  <a:schemeClr val="bg1"/>
                </a:solidFill>
                <a:latin typeface="Arial"/>
                <a:cs typeface="Arial"/>
              </a:rPr>
            </a:br>
            <a:r>
              <a:rPr lang="en-GB" sz="4400" b="1" dirty="0">
                <a:solidFill>
                  <a:schemeClr val="bg1"/>
                </a:solidFill>
                <a:latin typeface="Arial"/>
                <a:cs typeface="Arial"/>
              </a:rPr>
              <a:t>new skills</a:t>
            </a:r>
          </a:p>
        </p:txBody>
      </p:sp>
      <p:sp>
        <p:nvSpPr>
          <p:cNvPr id="17" name="TextBox 16"/>
          <p:cNvSpPr txBox="1"/>
          <p:nvPr/>
        </p:nvSpPr>
        <p:spPr>
          <a:xfrm>
            <a:off x="873798" y="2517441"/>
            <a:ext cx="9236061" cy="4340559"/>
          </a:xfrm>
          <a:prstGeom prst="rect">
            <a:avLst/>
          </a:prstGeom>
          <a:noFill/>
        </p:spPr>
        <p:txBody>
          <a:bodyPr wrap="square" rtlCol="0" anchor="ctr">
            <a:noAutofit/>
          </a:bodyPr>
          <a:lstStyle/>
          <a:p>
            <a:pPr>
              <a:spcAft>
                <a:spcPts val="1200"/>
              </a:spcAft>
              <a:buClr>
                <a:srgbClr val="C4262E"/>
              </a:buClr>
            </a:pPr>
            <a:r>
              <a:rPr lang="en-GB" sz="3900" b="1" dirty="0">
                <a:solidFill>
                  <a:srgbClr val="F3F3F3"/>
                </a:solidFill>
                <a:latin typeface="Arial"/>
                <a:cs typeface="Arial"/>
              </a:rPr>
              <a:t>What helps us to </a:t>
            </a:r>
          </a:p>
          <a:p>
            <a:pPr>
              <a:spcAft>
                <a:spcPts val="1200"/>
              </a:spcAft>
              <a:buClr>
                <a:srgbClr val="C4262E"/>
              </a:buClr>
            </a:pPr>
            <a:r>
              <a:rPr lang="en-GB" sz="3900" b="1" dirty="0">
                <a:solidFill>
                  <a:srgbClr val="F3F3F3"/>
                </a:solidFill>
                <a:latin typeface="Arial"/>
                <a:cs typeface="Arial"/>
              </a:rPr>
              <a:t>learn new skills? </a:t>
            </a:r>
          </a:p>
        </p:txBody>
      </p:sp>
    </p:spTree>
    <p:extLst>
      <p:ext uri="{BB962C8B-B14F-4D97-AF65-F5344CB8AC3E}">
        <p14:creationId xmlns:p14="http://schemas.microsoft.com/office/powerpoint/2010/main" val="146292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0" y="1823734"/>
            <a:ext cx="12192000" cy="5034266"/>
          </a:xfrm>
          <a:prstGeom prst="rect">
            <a:avLst/>
          </a:prstGeom>
          <a:solidFill>
            <a:srgbClr val="FDA91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31" name="TextBox 30"/>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sp>
        <p:nvSpPr>
          <p:cNvPr id="26" name="Rectangle 25"/>
          <p:cNvSpPr/>
          <p:nvPr/>
        </p:nvSpPr>
        <p:spPr>
          <a:xfrm rot="20989770">
            <a:off x="449714" y="1588470"/>
            <a:ext cx="5616656" cy="1654792"/>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TextBox 29"/>
          <p:cNvSpPr txBox="1"/>
          <p:nvPr/>
        </p:nvSpPr>
        <p:spPr>
          <a:xfrm rot="20989047">
            <a:off x="604774" y="1437660"/>
            <a:ext cx="8126709" cy="1446550"/>
          </a:xfrm>
          <a:prstGeom prst="rect">
            <a:avLst/>
          </a:prstGeom>
          <a:noFill/>
        </p:spPr>
        <p:txBody>
          <a:bodyPr wrap="square" rtlCol="0">
            <a:spAutoFit/>
          </a:bodyPr>
          <a:lstStyle/>
          <a:p>
            <a:pPr>
              <a:spcAft>
                <a:spcPts val="1200"/>
              </a:spcAft>
            </a:pPr>
            <a:r>
              <a:rPr lang="en-GB" sz="4400" b="1" dirty="0">
                <a:solidFill>
                  <a:schemeClr val="bg1"/>
                </a:solidFill>
                <a:latin typeface="Arial"/>
                <a:cs typeface="Arial"/>
              </a:rPr>
              <a:t>Skills masterclass</a:t>
            </a:r>
            <a:r>
              <a:rPr lang="en-GB" sz="4400" b="1">
                <a:solidFill>
                  <a:schemeClr val="bg1"/>
                </a:solidFill>
                <a:latin typeface="Arial"/>
                <a:cs typeface="Arial"/>
              </a:rPr>
              <a:t>: </a:t>
            </a:r>
            <a:br>
              <a:rPr lang="en-GB" sz="4400" b="1">
                <a:solidFill>
                  <a:schemeClr val="bg1"/>
                </a:solidFill>
                <a:latin typeface="Arial"/>
                <a:cs typeface="Arial"/>
              </a:rPr>
            </a:br>
            <a:r>
              <a:rPr lang="en-GB" sz="4400" b="1">
                <a:solidFill>
                  <a:schemeClr val="bg1"/>
                </a:solidFill>
                <a:latin typeface="Arial"/>
                <a:cs typeface="Arial"/>
              </a:rPr>
              <a:t>knife </a:t>
            </a:r>
            <a:r>
              <a:rPr lang="en-GB" sz="4400" b="1" dirty="0">
                <a:solidFill>
                  <a:schemeClr val="bg1"/>
                </a:solidFill>
                <a:latin typeface="Arial"/>
                <a:cs typeface="Arial"/>
              </a:rPr>
              <a:t>skills</a:t>
            </a:r>
            <a:endParaRPr lang="en-GB" sz="2400" dirty="0">
              <a:solidFill>
                <a:srgbClr val="FFFFFF"/>
              </a:solidFill>
              <a:latin typeface="Arial"/>
              <a:cs typeface="Arial"/>
            </a:endParaRPr>
          </a:p>
        </p:txBody>
      </p:sp>
      <p:pic>
        <p:nvPicPr>
          <p:cNvPr id="33" name="Picture 32"/>
          <p:cNvPicPr>
            <a:picLocks noChangeAspect="1"/>
          </p:cNvPicPr>
          <p:nvPr/>
        </p:nvPicPr>
        <p:blipFill rotWithShape="1">
          <a:blip r:embed="rId4" cstate="screen">
            <a:extLst>
              <a:ext uri="{28A0092B-C50C-407E-A947-70E740481C1C}">
                <a14:useLocalDpi xmlns:a14="http://schemas.microsoft.com/office/drawing/2010/main"/>
              </a:ext>
            </a:extLst>
          </a:blip>
          <a:srcRect l="20177" t="-471" r="14864" b="471"/>
          <a:stretch/>
        </p:blipFill>
        <p:spPr>
          <a:xfrm rot="366975">
            <a:off x="6704742" y="1959026"/>
            <a:ext cx="4937006" cy="4275136"/>
          </a:xfrm>
          <a:prstGeom prst="rect">
            <a:avLst/>
          </a:prstGeom>
        </p:spPr>
      </p:pic>
      <p:sp>
        <p:nvSpPr>
          <p:cNvPr id="32" name="TextBox 31"/>
          <p:cNvSpPr txBox="1"/>
          <p:nvPr/>
        </p:nvSpPr>
        <p:spPr>
          <a:xfrm>
            <a:off x="678122" y="3828811"/>
            <a:ext cx="5985914" cy="2785378"/>
          </a:xfrm>
          <a:prstGeom prst="rect">
            <a:avLst/>
          </a:prstGeom>
          <a:noFill/>
        </p:spPr>
        <p:txBody>
          <a:bodyPr wrap="square" rtlCol="0">
            <a:spAutoFit/>
          </a:bodyPr>
          <a:lstStyle/>
          <a:p>
            <a:pPr>
              <a:spcAft>
                <a:spcPts val="1200"/>
              </a:spcAft>
              <a:buClr>
                <a:srgbClr val="003C69"/>
              </a:buClr>
            </a:pPr>
            <a:r>
              <a:rPr lang="en-GB" sz="2000" dirty="0">
                <a:solidFill>
                  <a:srgbClr val="F3F3F3"/>
                </a:solidFill>
                <a:latin typeface="Arial"/>
                <a:cs typeface="Arial"/>
              </a:rPr>
              <a:t>Today we are going to practise knife skills – using knives to prepare food.</a:t>
            </a:r>
          </a:p>
          <a:p>
            <a:pPr>
              <a:spcAft>
                <a:spcPts val="1200"/>
              </a:spcAft>
              <a:buClr>
                <a:srgbClr val="003C69"/>
              </a:buClr>
            </a:pPr>
            <a:r>
              <a:rPr lang="en-GB" sz="2000" dirty="0">
                <a:solidFill>
                  <a:srgbClr val="F3F3F3"/>
                </a:solidFill>
                <a:latin typeface="Arial"/>
                <a:cs typeface="Arial"/>
              </a:rPr>
              <a:t>Before getting started: </a:t>
            </a:r>
          </a:p>
          <a:p>
            <a:pPr lvl="1">
              <a:spcAft>
                <a:spcPts val="600"/>
              </a:spcAft>
              <a:buClr>
                <a:srgbClr val="003C69"/>
              </a:buClr>
            </a:pPr>
            <a:r>
              <a:rPr lang="en-GB" sz="2000" dirty="0">
                <a:solidFill>
                  <a:srgbClr val="F3F3F3"/>
                </a:solidFill>
                <a:latin typeface="Arial"/>
                <a:cs typeface="Arial"/>
              </a:rPr>
              <a:t>Check equipment – chopping board and knife</a:t>
            </a:r>
          </a:p>
          <a:p>
            <a:pPr lvl="1">
              <a:spcAft>
                <a:spcPts val="600"/>
              </a:spcAft>
              <a:buClr>
                <a:srgbClr val="003C69"/>
              </a:buClr>
            </a:pPr>
            <a:r>
              <a:rPr lang="en-GB" sz="2000" dirty="0">
                <a:solidFill>
                  <a:srgbClr val="F3F3F3"/>
                </a:solidFill>
                <a:latin typeface="Arial"/>
                <a:cs typeface="Arial"/>
              </a:rPr>
              <a:t>Check clothing</a:t>
            </a:r>
          </a:p>
          <a:p>
            <a:pPr lvl="1">
              <a:spcAft>
                <a:spcPts val="600"/>
              </a:spcAft>
              <a:buClr>
                <a:srgbClr val="003C69"/>
              </a:buClr>
            </a:pPr>
            <a:r>
              <a:rPr lang="en-GB" sz="2000" dirty="0">
                <a:solidFill>
                  <a:srgbClr val="F3F3F3"/>
                </a:solidFill>
                <a:latin typeface="Arial"/>
                <a:cs typeface="Arial"/>
              </a:rPr>
              <a:t>Check clean hands</a:t>
            </a:r>
          </a:p>
          <a:p>
            <a:pPr lvl="1">
              <a:spcAft>
                <a:spcPts val="600"/>
              </a:spcAft>
              <a:buClr>
                <a:srgbClr val="003C69"/>
              </a:buClr>
            </a:pPr>
            <a:r>
              <a:rPr lang="en-GB" sz="2000" dirty="0">
                <a:solidFill>
                  <a:srgbClr val="F3F3F3"/>
                </a:solidFill>
                <a:latin typeface="Arial"/>
                <a:cs typeface="Arial"/>
              </a:rPr>
              <a:t>Check position – need to stand or sit securely </a:t>
            </a:r>
          </a:p>
        </p:txBody>
      </p:sp>
      <p:sp>
        <p:nvSpPr>
          <p:cNvPr id="34" name="Rectangle 33"/>
          <p:cNvSpPr/>
          <p:nvPr/>
        </p:nvSpPr>
        <p:spPr>
          <a:xfrm>
            <a:off x="853482" y="5106083"/>
            <a:ext cx="288000" cy="288000"/>
          </a:xfrm>
          <a:prstGeom prst="rect">
            <a:avLst/>
          </a:prstGeom>
          <a:solidFill>
            <a:srgbClr val="F3F3F3"/>
          </a:solidFill>
          <a:ln>
            <a:noFill/>
          </a:ln>
          <a:effectLst>
            <a:outerShdw blurRad="387350" dist="38100" sx="32000" sy="32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Rectangle 34"/>
          <p:cNvSpPr/>
          <p:nvPr/>
        </p:nvSpPr>
        <p:spPr>
          <a:xfrm>
            <a:off x="853482" y="5484969"/>
            <a:ext cx="288000" cy="288000"/>
          </a:xfrm>
          <a:prstGeom prst="rect">
            <a:avLst/>
          </a:prstGeom>
          <a:solidFill>
            <a:srgbClr val="F3F3F3"/>
          </a:solidFill>
          <a:ln>
            <a:noFill/>
          </a:ln>
          <a:effectLst>
            <a:outerShdw blurRad="387350" dist="38100" sx="32000" sy="32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 name="Rectangle 35"/>
          <p:cNvSpPr/>
          <p:nvPr/>
        </p:nvSpPr>
        <p:spPr>
          <a:xfrm>
            <a:off x="853482" y="5863855"/>
            <a:ext cx="288000" cy="288000"/>
          </a:xfrm>
          <a:prstGeom prst="rect">
            <a:avLst/>
          </a:prstGeom>
          <a:solidFill>
            <a:srgbClr val="F3F3F3"/>
          </a:solidFill>
          <a:ln>
            <a:noFill/>
          </a:ln>
          <a:effectLst>
            <a:outerShdw blurRad="387350" dist="38100" sx="32000" sy="32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Rectangle 36"/>
          <p:cNvSpPr/>
          <p:nvPr/>
        </p:nvSpPr>
        <p:spPr>
          <a:xfrm>
            <a:off x="853482" y="6242742"/>
            <a:ext cx="288000" cy="288000"/>
          </a:xfrm>
          <a:prstGeom prst="rect">
            <a:avLst/>
          </a:prstGeom>
          <a:solidFill>
            <a:srgbClr val="F3F3F3"/>
          </a:solidFill>
          <a:ln>
            <a:noFill/>
          </a:ln>
          <a:effectLst>
            <a:outerShdw blurRad="387350" dist="38100" sx="32000" sy="32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48275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17" name="Rectangle 16"/>
          <p:cNvSpPr/>
          <p:nvPr/>
        </p:nvSpPr>
        <p:spPr>
          <a:xfrm>
            <a:off x="0" y="1823734"/>
            <a:ext cx="12192000" cy="5034266"/>
          </a:xfrm>
          <a:prstGeom prst="rect">
            <a:avLst/>
          </a:prstGeom>
          <a:solidFill>
            <a:srgbClr val="F3F3F3"/>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 </a:t>
            </a:r>
          </a:p>
        </p:txBody>
      </p:sp>
      <p:sp>
        <p:nvSpPr>
          <p:cNvPr id="22" name="TextBox 21"/>
          <p:cNvSpPr txBox="1"/>
          <p:nvPr/>
        </p:nvSpPr>
        <p:spPr>
          <a:xfrm>
            <a:off x="9057730" y="2938838"/>
            <a:ext cx="2878643" cy="3323987"/>
          </a:xfrm>
          <a:prstGeom prst="rect">
            <a:avLst/>
          </a:prstGeom>
          <a:noFill/>
        </p:spPr>
        <p:txBody>
          <a:bodyPr wrap="square" rtlCol="0">
            <a:spAutoFit/>
          </a:bodyPr>
          <a:lstStyle/>
          <a:p>
            <a:pPr>
              <a:spcAft>
                <a:spcPts val="600"/>
              </a:spcAft>
              <a:buClr>
                <a:srgbClr val="C4262E"/>
              </a:buClr>
            </a:pPr>
            <a:r>
              <a:rPr lang="en-GB" sz="2000" b="1" dirty="0">
                <a:solidFill>
                  <a:srgbClr val="003C69"/>
                </a:solidFill>
                <a:latin typeface="Arial"/>
                <a:cs typeface="Arial"/>
              </a:rPr>
              <a:t>What shape is </a:t>
            </a:r>
            <a:br>
              <a:rPr lang="en-GB" sz="2000" b="1" dirty="0">
                <a:solidFill>
                  <a:srgbClr val="003C69"/>
                </a:solidFill>
                <a:latin typeface="Arial"/>
                <a:cs typeface="Arial"/>
              </a:rPr>
            </a:br>
            <a:r>
              <a:rPr lang="en-GB" sz="2000" b="1" dirty="0">
                <a:solidFill>
                  <a:srgbClr val="003C69"/>
                </a:solidFill>
                <a:latin typeface="Arial"/>
                <a:cs typeface="Arial"/>
              </a:rPr>
              <a:t>Jacqueline making </a:t>
            </a:r>
            <a:br>
              <a:rPr lang="en-GB" sz="2000" b="1" dirty="0">
                <a:solidFill>
                  <a:srgbClr val="003C69"/>
                </a:solidFill>
                <a:latin typeface="Arial"/>
                <a:cs typeface="Arial"/>
              </a:rPr>
            </a:br>
            <a:r>
              <a:rPr lang="en-GB" sz="2000" b="1" dirty="0">
                <a:solidFill>
                  <a:srgbClr val="003C69"/>
                </a:solidFill>
                <a:latin typeface="Arial"/>
                <a:cs typeface="Arial"/>
              </a:rPr>
              <a:t>with her hand?</a:t>
            </a:r>
          </a:p>
          <a:p>
            <a:pPr>
              <a:spcAft>
                <a:spcPts val="5400"/>
              </a:spcAft>
              <a:buClr>
                <a:srgbClr val="C4262E"/>
              </a:buClr>
            </a:pPr>
            <a:r>
              <a:rPr lang="en-GB" sz="2000" i="1" dirty="0">
                <a:solidFill>
                  <a:srgbClr val="003C69"/>
                </a:solidFill>
                <a:latin typeface="Arial"/>
                <a:cs typeface="Arial"/>
              </a:rPr>
              <a:t>Where are her fingers? </a:t>
            </a:r>
            <a:br>
              <a:rPr lang="en-GB" sz="2000" i="1" dirty="0">
                <a:solidFill>
                  <a:srgbClr val="003C69"/>
                </a:solidFill>
                <a:latin typeface="Arial"/>
                <a:cs typeface="Arial"/>
              </a:rPr>
            </a:br>
            <a:r>
              <a:rPr lang="en-GB" sz="2000" i="1" dirty="0">
                <a:solidFill>
                  <a:srgbClr val="003C69"/>
                </a:solidFill>
                <a:latin typeface="Arial"/>
                <a:cs typeface="Arial"/>
              </a:rPr>
              <a:t>Where is her thumb?</a:t>
            </a:r>
          </a:p>
          <a:p>
            <a:pPr>
              <a:spcAft>
                <a:spcPts val="600"/>
              </a:spcAft>
              <a:buClr>
                <a:srgbClr val="C4262E"/>
              </a:buClr>
            </a:pPr>
            <a:r>
              <a:rPr lang="en-GB" sz="2000" b="1" dirty="0">
                <a:solidFill>
                  <a:srgbClr val="003C69"/>
                </a:solidFill>
                <a:latin typeface="Arial"/>
                <a:cs typeface="Arial"/>
              </a:rPr>
              <a:t>What surface is Jacqueline using </a:t>
            </a:r>
            <a:br>
              <a:rPr lang="en-GB" sz="2000" b="1" dirty="0">
                <a:solidFill>
                  <a:srgbClr val="003C69"/>
                </a:solidFill>
                <a:latin typeface="Arial"/>
                <a:cs typeface="Arial"/>
              </a:rPr>
            </a:br>
            <a:r>
              <a:rPr lang="en-GB" sz="2000" b="1" dirty="0">
                <a:solidFill>
                  <a:srgbClr val="003C69"/>
                </a:solidFill>
                <a:latin typeface="Arial"/>
                <a:cs typeface="Arial"/>
              </a:rPr>
              <a:t>to cut on? </a:t>
            </a:r>
          </a:p>
        </p:txBody>
      </p:sp>
      <p:pic>
        <p:nvPicPr>
          <p:cNvPr id="28" name="Picture 27"/>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0848" t="-996" r="20848" b="-996"/>
          <a:stretch/>
        </p:blipFill>
        <p:spPr bwMode="auto">
          <a:xfrm rot="453388">
            <a:off x="4632029" y="2172410"/>
            <a:ext cx="4121735" cy="4055674"/>
          </a:xfrm>
          <a:prstGeom prst="rect">
            <a:avLst/>
          </a:prstGeom>
          <a:noFill/>
          <a:ln>
            <a:noFill/>
          </a:ln>
          <a:extLst/>
        </p:spPr>
      </p:pic>
      <p:sp>
        <p:nvSpPr>
          <p:cNvPr id="25" name="TextBox 24"/>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sp>
        <p:nvSpPr>
          <p:cNvPr id="24" name="Rectangle 23"/>
          <p:cNvSpPr/>
          <p:nvPr/>
        </p:nvSpPr>
        <p:spPr>
          <a:xfrm rot="20989770">
            <a:off x="399324" y="1479611"/>
            <a:ext cx="5035031" cy="1032301"/>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TextBox 25"/>
          <p:cNvSpPr txBox="1"/>
          <p:nvPr/>
        </p:nvSpPr>
        <p:spPr>
          <a:xfrm rot="20989047">
            <a:off x="580592" y="1601535"/>
            <a:ext cx="4746793" cy="769441"/>
          </a:xfrm>
          <a:prstGeom prst="rect">
            <a:avLst/>
          </a:prstGeom>
          <a:noFill/>
        </p:spPr>
        <p:txBody>
          <a:bodyPr wrap="square" rtlCol="0">
            <a:spAutoFit/>
          </a:bodyPr>
          <a:lstStyle/>
          <a:p>
            <a:pPr>
              <a:spcAft>
                <a:spcPts val="1200"/>
              </a:spcAft>
            </a:pPr>
            <a:r>
              <a:rPr lang="en-GB" sz="4400" b="1" dirty="0">
                <a:solidFill>
                  <a:schemeClr val="bg1"/>
                </a:solidFill>
                <a:latin typeface="Arial"/>
                <a:cs typeface="Arial"/>
              </a:rPr>
              <a:t>The bridge hold</a:t>
            </a:r>
            <a:endParaRPr lang="en-GB" sz="2400" dirty="0">
              <a:solidFill>
                <a:srgbClr val="FFFFFF"/>
              </a:solidFill>
              <a:latin typeface="Arial"/>
              <a:cs typeface="Arial"/>
            </a:endParaRPr>
          </a:p>
        </p:txBody>
      </p:sp>
      <p:sp>
        <p:nvSpPr>
          <p:cNvPr id="19" name="TextBox 18"/>
          <p:cNvSpPr txBox="1"/>
          <p:nvPr/>
        </p:nvSpPr>
        <p:spPr>
          <a:xfrm>
            <a:off x="632482" y="3198748"/>
            <a:ext cx="4235447" cy="3093154"/>
          </a:xfrm>
          <a:prstGeom prst="rect">
            <a:avLst/>
          </a:prstGeom>
          <a:noFill/>
        </p:spPr>
        <p:txBody>
          <a:bodyPr wrap="square" rtlCol="0">
            <a:spAutoFit/>
          </a:bodyPr>
          <a:lstStyle/>
          <a:p>
            <a:pPr>
              <a:spcAft>
                <a:spcPts val="600"/>
              </a:spcAft>
              <a:buClr>
                <a:srgbClr val="C4262E"/>
              </a:buClr>
            </a:pPr>
            <a:r>
              <a:rPr lang="en-GB" sz="2000" b="1" dirty="0">
                <a:solidFill>
                  <a:srgbClr val="003C69"/>
                </a:solidFill>
                <a:latin typeface="Arial"/>
                <a:cs typeface="Arial"/>
              </a:rPr>
              <a:t>How big is the knife Jacqueline </a:t>
            </a:r>
            <a:br>
              <a:rPr lang="en-GB" sz="2000" b="1" dirty="0">
                <a:solidFill>
                  <a:srgbClr val="003C69"/>
                </a:solidFill>
                <a:latin typeface="Arial"/>
                <a:cs typeface="Arial"/>
              </a:rPr>
            </a:br>
            <a:r>
              <a:rPr lang="en-GB" sz="2000" b="1" dirty="0">
                <a:solidFill>
                  <a:srgbClr val="003C69"/>
                </a:solidFill>
                <a:latin typeface="Arial"/>
                <a:cs typeface="Arial"/>
              </a:rPr>
              <a:t>is using?</a:t>
            </a:r>
          </a:p>
          <a:p>
            <a:pPr>
              <a:spcAft>
                <a:spcPts val="3000"/>
              </a:spcAft>
              <a:buClr>
                <a:srgbClr val="C4262E"/>
              </a:buClr>
            </a:pPr>
            <a:r>
              <a:rPr lang="en-GB" sz="2000" i="1" dirty="0">
                <a:solidFill>
                  <a:srgbClr val="003C69"/>
                </a:solidFill>
                <a:latin typeface="Arial"/>
                <a:cs typeface="Arial"/>
              </a:rPr>
              <a:t>Think about how it looks in her </a:t>
            </a:r>
            <a:br>
              <a:rPr lang="en-GB" sz="2000" i="1" dirty="0">
                <a:solidFill>
                  <a:srgbClr val="003C69"/>
                </a:solidFill>
                <a:latin typeface="Arial"/>
                <a:cs typeface="Arial"/>
              </a:rPr>
            </a:br>
            <a:r>
              <a:rPr lang="en-GB" sz="2000" i="1" dirty="0">
                <a:solidFill>
                  <a:srgbClr val="003C69"/>
                </a:solidFill>
                <a:latin typeface="Arial"/>
                <a:cs typeface="Arial"/>
              </a:rPr>
              <a:t>hand and next to the tomato. </a:t>
            </a:r>
          </a:p>
          <a:p>
            <a:pPr>
              <a:spcAft>
                <a:spcPts val="600"/>
              </a:spcAft>
              <a:buClr>
                <a:srgbClr val="C4262E"/>
              </a:buClr>
            </a:pPr>
            <a:r>
              <a:rPr lang="en-GB" sz="2000" b="1" dirty="0">
                <a:solidFill>
                  <a:srgbClr val="003C69"/>
                </a:solidFill>
                <a:latin typeface="Arial"/>
                <a:cs typeface="Arial"/>
              </a:rPr>
              <a:t>How is Jacqueline holding </a:t>
            </a:r>
            <a:br>
              <a:rPr lang="en-GB" sz="2000" b="1" dirty="0">
                <a:solidFill>
                  <a:srgbClr val="003C69"/>
                </a:solidFill>
                <a:latin typeface="Arial"/>
                <a:cs typeface="Arial"/>
              </a:rPr>
            </a:br>
            <a:r>
              <a:rPr lang="en-GB" sz="2000" b="1" dirty="0">
                <a:solidFill>
                  <a:srgbClr val="003C69"/>
                </a:solidFill>
                <a:latin typeface="Arial"/>
                <a:cs typeface="Arial"/>
              </a:rPr>
              <a:t>the knife?</a:t>
            </a:r>
          </a:p>
          <a:p>
            <a:pPr>
              <a:spcAft>
                <a:spcPts val="600"/>
              </a:spcAft>
              <a:buClr>
                <a:srgbClr val="C4262E"/>
              </a:buClr>
            </a:pPr>
            <a:r>
              <a:rPr lang="en-GB" sz="2000" i="1" dirty="0">
                <a:solidFill>
                  <a:srgbClr val="003C69"/>
                </a:solidFill>
                <a:latin typeface="Arial"/>
                <a:cs typeface="Arial"/>
              </a:rPr>
              <a:t>Think about how she will </a:t>
            </a:r>
            <a:br>
              <a:rPr lang="en-GB" sz="2000" i="1" dirty="0">
                <a:solidFill>
                  <a:srgbClr val="003C69"/>
                </a:solidFill>
                <a:latin typeface="Arial"/>
                <a:cs typeface="Arial"/>
              </a:rPr>
            </a:br>
            <a:r>
              <a:rPr lang="en-GB" sz="2000" i="1" dirty="0">
                <a:solidFill>
                  <a:srgbClr val="003C69"/>
                </a:solidFill>
                <a:latin typeface="Arial"/>
                <a:cs typeface="Arial"/>
              </a:rPr>
              <a:t>move the knife when cutting.</a:t>
            </a:r>
          </a:p>
        </p:txBody>
      </p:sp>
      <p:cxnSp>
        <p:nvCxnSpPr>
          <p:cNvPr id="20" name="Straight Connector 19"/>
          <p:cNvCxnSpPr/>
          <p:nvPr/>
        </p:nvCxnSpPr>
        <p:spPr>
          <a:xfrm flipV="1">
            <a:off x="3955551" y="4106426"/>
            <a:ext cx="2292849" cy="638899"/>
          </a:xfrm>
          <a:prstGeom prst="line">
            <a:avLst/>
          </a:prstGeom>
          <a:ln w="25400">
            <a:solidFill>
              <a:srgbClr val="C4262E"/>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6692896" y="5431828"/>
            <a:ext cx="2364834" cy="373227"/>
          </a:xfrm>
          <a:prstGeom prst="line">
            <a:avLst/>
          </a:prstGeom>
          <a:ln w="25400">
            <a:solidFill>
              <a:srgbClr val="C4262E"/>
            </a:solidFill>
            <a:headEnd type="triangle" w="lg" len="med"/>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7287491" y="4336473"/>
            <a:ext cx="1964066" cy="331246"/>
          </a:xfrm>
          <a:prstGeom prst="line">
            <a:avLst/>
          </a:prstGeom>
          <a:ln w="25400">
            <a:solidFill>
              <a:srgbClr val="C4262E"/>
            </a:solidFill>
            <a:headEnd type="triangl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71407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17" name="Rectangle 16"/>
          <p:cNvSpPr/>
          <p:nvPr/>
        </p:nvSpPr>
        <p:spPr>
          <a:xfrm>
            <a:off x="0" y="1823734"/>
            <a:ext cx="12192000" cy="5034266"/>
          </a:xfrm>
          <a:prstGeom prst="rect">
            <a:avLst/>
          </a:prstGeom>
          <a:solidFill>
            <a:srgbClr val="00B0D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 </a:t>
            </a:r>
          </a:p>
        </p:txBody>
      </p:sp>
      <p:sp>
        <p:nvSpPr>
          <p:cNvPr id="22" name="TextBox 21"/>
          <p:cNvSpPr txBox="1"/>
          <p:nvPr/>
        </p:nvSpPr>
        <p:spPr>
          <a:xfrm>
            <a:off x="9057730" y="2938838"/>
            <a:ext cx="2878643" cy="3554819"/>
          </a:xfrm>
          <a:prstGeom prst="rect">
            <a:avLst/>
          </a:prstGeom>
          <a:noFill/>
        </p:spPr>
        <p:txBody>
          <a:bodyPr wrap="square" rtlCol="0">
            <a:spAutoFit/>
          </a:bodyPr>
          <a:lstStyle/>
          <a:p>
            <a:pPr>
              <a:spcAft>
                <a:spcPts val="600"/>
              </a:spcAft>
              <a:buClr>
                <a:srgbClr val="C4262E"/>
              </a:buClr>
            </a:pPr>
            <a:r>
              <a:rPr lang="en-GB" sz="2000" b="1" dirty="0">
                <a:solidFill>
                  <a:srgbClr val="F3F3F3"/>
                </a:solidFill>
                <a:latin typeface="Arial"/>
                <a:cs typeface="Arial"/>
              </a:rPr>
              <a:t>What shape is </a:t>
            </a:r>
            <a:br>
              <a:rPr lang="en-GB" sz="2000" b="1" dirty="0">
                <a:solidFill>
                  <a:srgbClr val="F3F3F3"/>
                </a:solidFill>
                <a:latin typeface="Arial"/>
                <a:cs typeface="Arial"/>
              </a:rPr>
            </a:br>
            <a:r>
              <a:rPr lang="en-GB" sz="2000" b="1" dirty="0">
                <a:solidFill>
                  <a:srgbClr val="F3F3F3"/>
                </a:solidFill>
                <a:latin typeface="Arial"/>
                <a:cs typeface="Arial"/>
              </a:rPr>
              <a:t>Jacqueline making </a:t>
            </a:r>
            <a:br>
              <a:rPr lang="en-GB" sz="2000" b="1" dirty="0">
                <a:solidFill>
                  <a:srgbClr val="F3F3F3"/>
                </a:solidFill>
                <a:latin typeface="Arial"/>
                <a:cs typeface="Arial"/>
              </a:rPr>
            </a:br>
            <a:r>
              <a:rPr lang="en-GB" sz="2000" b="1" dirty="0">
                <a:solidFill>
                  <a:srgbClr val="F3F3F3"/>
                </a:solidFill>
                <a:latin typeface="Arial"/>
                <a:cs typeface="Arial"/>
              </a:rPr>
              <a:t>with her hand?</a:t>
            </a:r>
          </a:p>
          <a:p>
            <a:pPr>
              <a:spcAft>
                <a:spcPts val="4200"/>
              </a:spcAft>
              <a:buClr>
                <a:srgbClr val="C4262E"/>
              </a:buClr>
            </a:pPr>
            <a:r>
              <a:rPr lang="en-GB" sz="2000" i="1" dirty="0">
                <a:solidFill>
                  <a:srgbClr val="F3F3F3"/>
                </a:solidFill>
                <a:latin typeface="Arial"/>
                <a:cs typeface="Arial"/>
              </a:rPr>
              <a:t>Which way are her finger tips pointing?</a:t>
            </a:r>
          </a:p>
          <a:p>
            <a:pPr>
              <a:spcAft>
                <a:spcPts val="600"/>
              </a:spcAft>
              <a:buClr>
                <a:srgbClr val="C4262E"/>
              </a:buClr>
            </a:pPr>
            <a:r>
              <a:rPr lang="en-GB" sz="2000" b="1" dirty="0">
                <a:solidFill>
                  <a:srgbClr val="F3F3F3"/>
                </a:solidFill>
                <a:latin typeface="Arial"/>
                <a:cs typeface="Arial"/>
              </a:rPr>
              <a:t>What do you notice about the tomato?</a:t>
            </a:r>
          </a:p>
          <a:p>
            <a:pPr>
              <a:spcAft>
                <a:spcPts val="5400"/>
              </a:spcAft>
              <a:buClr>
                <a:srgbClr val="C4262E"/>
              </a:buClr>
            </a:pPr>
            <a:r>
              <a:rPr lang="en-GB" sz="2000" i="1" dirty="0">
                <a:solidFill>
                  <a:srgbClr val="F3F3F3"/>
                </a:solidFill>
                <a:latin typeface="Arial"/>
                <a:cs typeface="Arial"/>
              </a:rPr>
              <a:t>Which side is on the board? </a:t>
            </a:r>
          </a:p>
        </p:txBody>
      </p:sp>
      <p:pic>
        <p:nvPicPr>
          <p:cNvPr id="28" name="Picture 27"/>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1275" t="924" r="21275" b="924"/>
          <a:stretch/>
        </p:blipFill>
        <p:spPr bwMode="auto">
          <a:xfrm rot="453388">
            <a:off x="4632029" y="2219668"/>
            <a:ext cx="4121735" cy="3961158"/>
          </a:xfrm>
          <a:prstGeom prst="rect">
            <a:avLst/>
          </a:prstGeom>
          <a:noFill/>
          <a:ln>
            <a:noFill/>
          </a:ln>
          <a:extLst/>
        </p:spPr>
      </p:pic>
      <p:sp>
        <p:nvSpPr>
          <p:cNvPr id="25" name="TextBox 24"/>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sp>
        <p:nvSpPr>
          <p:cNvPr id="24" name="Rectangle 23"/>
          <p:cNvSpPr/>
          <p:nvPr/>
        </p:nvSpPr>
        <p:spPr>
          <a:xfrm rot="20989770">
            <a:off x="399324" y="1479611"/>
            <a:ext cx="5035031" cy="1032301"/>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TextBox 25"/>
          <p:cNvSpPr txBox="1"/>
          <p:nvPr/>
        </p:nvSpPr>
        <p:spPr>
          <a:xfrm rot="20989047">
            <a:off x="580592" y="1601535"/>
            <a:ext cx="4746793" cy="769441"/>
          </a:xfrm>
          <a:prstGeom prst="rect">
            <a:avLst/>
          </a:prstGeom>
          <a:noFill/>
        </p:spPr>
        <p:txBody>
          <a:bodyPr wrap="square" rtlCol="0">
            <a:spAutoFit/>
          </a:bodyPr>
          <a:lstStyle/>
          <a:p>
            <a:pPr>
              <a:spcAft>
                <a:spcPts val="1200"/>
              </a:spcAft>
            </a:pPr>
            <a:r>
              <a:rPr lang="en-GB" sz="4400" b="1" dirty="0">
                <a:solidFill>
                  <a:schemeClr val="bg1"/>
                </a:solidFill>
                <a:latin typeface="Arial"/>
                <a:cs typeface="Arial"/>
              </a:rPr>
              <a:t>The claw hold</a:t>
            </a:r>
            <a:endParaRPr lang="en-GB" sz="2400" dirty="0">
              <a:solidFill>
                <a:srgbClr val="FFFFFF"/>
              </a:solidFill>
              <a:latin typeface="Arial"/>
              <a:cs typeface="Arial"/>
            </a:endParaRPr>
          </a:p>
        </p:txBody>
      </p:sp>
      <p:sp>
        <p:nvSpPr>
          <p:cNvPr id="19" name="TextBox 18"/>
          <p:cNvSpPr txBox="1"/>
          <p:nvPr/>
        </p:nvSpPr>
        <p:spPr>
          <a:xfrm>
            <a:off x="632482" y="3198748"/>
            <a:ext cx="4235447" cy="3093154"/>
          </a:xfrm>
          <a:prstGeom prst="rect">
            <a:avLst/>
          </a:prstGeom>
          <a:noFill/>
        </p:spPr>
        <p:txBody>
          <a:bodyPr wrap="square" rtlCol="0">
            <a:spAutoFit/>
          </a:bodyPr>
          <a:lstStyle/>
          <a:p>
            <a:pPr>
              <a:spcAft>
                <a:spcPts val="600"/>
              </a:spcAft>
              <a:buClr>
                <a:srgbClr val="C4262E"/>
              </a:buClr>
            </a:pPr>
            <a:r>
              <a:rPr lang="en-GB" sz="2000" b="1" dirty="0">
                <a:solidFill>
                  <a:srgbClr val="F3F3F3"/>
                </a:solidFill>
                <a:latin typeface="Arial"/>
                <a:cs typeface="Arial"/>
              </a:rPr>
              <a:t>How big is the knife Jacqueline </a:t>
            </a:r>
            <a:br>
              <a:rPr lang="en-GB" sz="2000" b="1" dirty="0">
                <a:solidFill>
                  <a:srgbClr val="F3F3F3"/>
                </a:solidFill>
                <a:latin typeface="Arial"/>
                <a:cs typeface="Arial"/>
              </a:rPr>
            </a:br>
            <a:r>
              <a:rPr lang="en-GB" sz="2000" b="1" dirty="0">
                <a:solidFill>
                  <a:srgbClr val="F3F3F3"/>
                </a:solidFill>
                <a:latin typeface="Arial"/>
                <a:cs typeface="Arial"/>
              </a:rPr>
              <a:t>is using?</a:t>
            </a:r>
          </a:p>
          <a:p>
            <a:pPr>
              <a:spcAft>
                <a:spcPts val="3000"/>
              </a:spcAft>
              <a:buClr>
                <a:srgbClr val="C4262E"/>
              </a:buClr>
            </a:pPr>
            <a:r>
              <a:rPr lang="en-GB" sz="2000" i="1" dirty="0">
                <a:solidFill>
                  <a:srgbClr val="F3F3F3"/>
                </a:solidFill>
                <a:latin typeface="Arial"/>
                <a:cs typeface="Arial"/>
              </a:rPr>
              <a:t>Think about how it looks in her hand and next to the tomato. </a:t>
            </a:r>
          </a:p>
          <a:p>
            <a:pPr>
              <a:spcAft>
                <a:spcPts val="600"/>
              </a:spcAft>
              <a:buClr>
                <a:srgbClr val="C4262E"/>
              </a:buClr>
            </a:pPr>
            <a:r>
              <a:rPr lang="en-GB" sz="2000" b="1" dirty="0">
                <a:solidFill>
                  <a:srgbClr val="F3F3F3"/>
                </a:solidFill>
                <a:latin typeface="Arial"/>
                <a:cs typeface="Arial"/>
              </a:rPr>
              <a:t>How is Jacqueline holding </a:t>
            </a:r>
            <a:br>
              <a:rPr lang="en-GB" sz="2000" b="1" dirty="0">
                <a:solidFill>
                  <a:srgbClr val="F3F3F3"/>
                </a:solidFill>
                <a:latin typeface="Arial"/>
                <a:cs typeface="Arial"/>
              </a:rPr>
            </a:br>
            <a:r>
              <a:rPr lang="en-GB" sz="2000" b="1" dirty="0">
                <a:solidFill>
                  <a:srgbClr val="F3F3F3"/>
                </a:solidFill>
                <a:latin typeface="Arial"/>
                <a:cs typeface="Arial"/>
              </a:rPr>
              <a:t>the knife?</a:t>
            </a:r>
          </a:p>
          <a:p>
            <a:pPr>
              <a:spcAft>
                <a:spcPts val="600"/>
              </a:spcAft>
              <a:buClr>
                <a:srgbClr val="C4262E"/>
              </a:buClr>
            </a:pPr>
            <a:r>
              <a:rPr lang="en-GB" sz="2000" i="1" dirty="0">
                <a:solidFill>
                  <a:srgbClr val="F3F3F3"/>
                </a:solidFill>
                <a:latin typeface="Arial"/>
                <a:cs typeface="Arial"/>
              </a:rPr>
              <a:t>Think about how she will move </a:t>
            </a:r>
            <a:br>
              <a:rPr lang="en-GB" sz="2000" i="1" dirty="0">
                <a:solidFill>
                  <a:srgbClr val="F3F3F3"/>
                </a:solidFill>
                <a:latin typeface="Arial"/>
                <a:cs typeface="Arial"/>
              </a:rPr>
            </a:br>
            <a:r>
              <a:rPr lang="en-GB" sz="2000" i="1" dirty="0">
                <a:solidFill>
                  <a:srgbClr val="F3F3F3"/>
                </a:solidFill>
                <a:latin typeface="Arial"/>
                <a:cs typeface="Arial"/>
              </a:rPr>
              <a:t>the knife when cutting.</a:t>
            </a:r>
          </a:p>
        </p:txBody>
      </p:sp>
      <p:cxnSp>
        <p:nvCxnSpPr>
          <p:cNvPr id="20" name="Straight Connector 19"/>
          <p:cNvCxnSpPr/>
          <p:nvPr/>
        </p:nvCxnSpPr>
        <p:spPr>
          <a:xfrm>
            <a:off x="3955551" y="4745325"/>
            <a:ext cx="1818213" cy="43221"/>
          </a:xfrm>
          <a:prstGeom prst="line">
            <a:avLst/>
          </a:prstGeom>
          <a:ln w="25400">
            <a:solidFill>
              <a:srgbClr val="003C69"/>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7010400" y="5046590"/>
            <a:ext cx="2047330" cy="758465"/>
          </a:xfrm>
          <a:prstGeom prst="line">
            <a:avLst/>
          </a:prstGeom>
          <a:ln w="25400">
            <a:solidFill>
              <a:srgbClr val="003C69"/>
            </a:solidFill>
            <a:headEnd type="triangle" w="lg" len="med"/>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6747164" y="3879273"/>
            <a:ext cx="2266848" cy="207818"/>
          </a:xfrm>
          <a:prstGeom prst="line">
            <a:avLst/>
          </a:prstGeom>
          <a:ln w="25400">
            <a:solidFill>
              <a:srgbClr val="003C69"/>
            </a:solidFill>
            <a:headEnd type="triangl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8034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17" name="Rectangle 16"/>
          <p:cNvSpPr/>
          <p:nvPr/>
        </p:nvSpPr>
        <p:spPr>
          <a:xfrm>
            <a:off x="0" y="1823734"/>
            <a:ext cx="12192000" cy="5034266"/>
          </a:xfrm>
          <a:prstGeom prst="rect">
            <a:avLst/>
          </a:prstGeom>
          <a:solidFill>
            <a:srgbClr val="C4262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a:t> </a:t>
            </a:r>
          </a:p>
        </p:txBody>
      </p:sp>
      <p:sp>
        <p:nvSpPr>
          <p:cNvPr id="25" name="TextBox 24"/>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sp>
        <p:nvSpPr>
          <p:cNvPr id="19" name="TextBox 18"/>
          <p:cNvSpPr txBox="1"/>
          <p:nvPr/>
        </p:nvSpPr>
        <p:spPr>
          <a:xfrm>
            <a:off x="632482" y="3379158"/>
            <a:ext cx="5695967" cy="2477601"/>
          </a:xfrm>
          <a:prstGeom prst="rect">
            <a:avLst/>
          </a:prstGeom>
          <a:noFill/>
        </p:spPr>
        <p:txBody>
          <a:bodyPr wrap="square" rtlCol="0">
            <a:spAutoFit/>
          </a:bodyPr>
          <a:lstStyle/>
          <a:p>
            <a:pPr>
              <a:spcAft>
                <a:spcPts val="600"/>
              </a:spcAft>
              <a:buClr>
                <a:srgbClr val="C4262E"/>
              </a:buClr>
            </a:pPr>
            <a:r>
              <a:rPr lang="en-GB" sz="2000" b="1" dirty="0">
                <a:solidFill>
                  <a:srgbClr val="F3F3F3"/>
                </a:solidFill>
                <a:latin typeface="Arial"/>
                <a:cs typeface="Arial"/>
              </a:rPr>
              <a:t>How is Jacqueline using the fork?</a:t>
            </a:r>
          </a:p>
          <a:p>
            <a:pPr>
              <a:spcAft>
                <a:spcPts val="4200"/>
              </a:spcAft>
              <a:buClr>
                <a:srgbClr val="C4262E"/>
              </a:buClr>
            </a:pPr>
            <a:r>
              <a:rPr lang="en-GB" sz="2000" i="1" dirty="0">
                <a:solidFill>
                  <a:srgbClr val="F3F3F3"/>
                </a:solidFill>
                <a:latin typeface="Arial"/>
                <a:cs typeface="Arial"/>
              </a:rPr>
              <a:t>How do you think this helps?</a:t>
            </a:r>
          </a:p>
          <a:p>
            <a:pPr>
              <a:spcAft>
                <a:spcPts val="4200"/>
              </a:spcAft>
              <a:buClr>
                <a:srgbClr val="C4262E"/>
              </a:buClr>
            </a:pPr>
            <a:r>
              <a:rPr lang="en-GB" sz="2000" b="1" dirty="0">
                <a:solidFill>
                  <a:srgbClr val="F3F3F3"/>
                </a:solidFill>
                <a:latin typeface="Arial"/>
                <a:cs typeface="Arial"/>
              </a:rPr>
              <a:t>What do you notice about the cucumber? </a:t>
            </a:r>
          </a:p>
          <a:p>
            <a:pPr>
              <a:spcAft>
                <a:spcPts val="600"/>
              </a:spcAft>
              <a:buClr>
                <a:srgbClr val="C4262E"/>
              </a:buClr>
            </a:pPr>
            <a:r>
              <a:rPr lang="en-GB" sz="2000" b="1" dirty="0">
                <a:solidFill>
                  <a:srgbClr val="F3F3F3"/>
                </a:solidFill>
                <a:latin typeface="Arial"/>
                <a:cs typeface="Arial"/>
              </a:rPr>
              <a:t>What surface is Jacqueline using to cut on? </a:t>
            </a:r>
          </a:p>
        </p:txBody>
      </p:sp>
      <p:pic>
        <p:nvPicPr>
          <p:cNvPr id="14" name="Picture 13"/>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l="22620" r="22863"/>
          <a:stretch/>
        </p:blipFill>
        <p:spPr bwMode="auto">
          <a:xfrm rot="453388">
            <a:off x="6621335" y="1668083"/>
            <a:ext cx="4612461" cy="4759027"/>
          </a:xfrm>
          <a:prstGeom prst="rect">
            <a:avLst/>
          </a:prstGeom>
          <a:noFill/>
          <a:ln>
            <a:noFill/>
          </a:ln>
          <a:extLst/>
        </p:spPr>
      </p:pic>
      <p:cxnSp>
        <p:nvCxnSpPr>
          <p:cNvPr id="20" name="Straight Connector 19"/>
          <p:cNvCxnSpPr/>
          <p:nvPr/>
        </p:nvCxnSpPr>
        <p:spPr>
          <a:xfrm>
            <a:off x="4372554" y="3869617"/>
            <a:ext cx="4258828" cy="1507421"/>
          </a:xfrm>
          <a:prstGeom prst="line">
            <a:avLst/>
          </a:prstGeom>
          <a:ln w="25400">
            <a:solidFill>
              <a:srgbClr val="00385E"/>
            </a:solidFill>
            <a:tailEnd type="triangle" w="lg" len="med"/>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H="1" flipV="1">
            <a:off x="6096000" y="5625166"/>
            <a:ext cx="2535382" cy="231593"/>
          </a:xfrm>
          <a:prstGeom prst="line">
            <a:avLst/>
          </a:prstGeom>
          <a:ln w="25400">
            <a:solidFill>
              <a:srgbClr val="00385E"/>
            </a:solidFill>
            <a:headEnd type="triangle" w="lg" len="med"/>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flipV="1">
            <a:off x="5744059" y="4855519"/>
            <a:ext cx="2570908" cy="769647"/>
          </a:xfrm>
          <a:prstGeom prst="line">
            <a:avLst/>
          </a:prstGeom>
          <a:ln w="25400">
            <a:solidFill>
              <a:srgbClr val="00385E"/>
            </a:solidFill>
            <a:headEnd type="triangle" w="lg" len="med"/>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rot="20989770">
            <a:off x="399324" y="1479611"/>
            <a:ext cx="5035031" cy="1032301"/>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TextBox 25"/>
          <p:cNvSpPr txBox="1"/>
          <p:nvPr/>
        </p:nvSpPr>
        <p:spPr>
          <a:xfrm rot="20989047">
            <a:off x="580592" y="1601535"/>
            <a:ext cx="4746793" cy="769441"/>
          </a:xfrm>
          <a:prstGeom prst="rect">
            <a:avLst/>
          </a:prstGeom>
          <a:noFill/>
        </p:spPr>
        <p:txBody>
          <a:bodyPr wrap="square" rtlCol="0">
            <a:spAutoFit/>
          </a:bodyPr>
          <a:lstStyle/>
          <a:p>
            <a:pPr>
              <a:spcAft>
                <a:spcPts val="1200"/>
              </a:spcAft>
            </a:pPr>
            <a:r>
              <a:rPr lang="en-GB" sz="4400" b="1" dirty="0">
                <a:solidFill>
                  <a:schemeClr val="bg1"/>
                </a:solidFill>
                <a:latin typeface="Arial"/>
                <a:cs typeface="Arial"/>
              </a:rPr>
              <a:t>The fork secure</a:t>
            </a:r>
            <a:endParaRPr lang="en-GB" sz="2400" dirty="0">
              <a:solidFill>
                <a:srgbClr val="FFFFFF"/>
              </a:solidFill>
              <a:latin typeface="Arial"/>
              <a:cs typeface="Arial"/>
            </a:endParaRPr>
          </a:p>
        </p:txBody>
      </p:sp>
    </p:spTree>
    <p:extLst>
      <p:ext uri="{BB962C8B-B14F-4D97-AF65-F5344CB8AC3E}">
        <p14:creationId xmlns:p14="http://schemas.microsoft.com/office/powerpoint/2010/main" val="8010869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0" y="1823734"/>
            <a:ext cx="12192000" cy="5034266"/>
          </a:xfrm>
          <a:prstGeom prst="rect">
            <a:avLst/>
          </a:prstGeom>
          <a:solidFill>
            <a:srgbClr val="FDA91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18" name="TextBox 17"/>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914252">
            <a:off x="8510019" y="871440"/>
            <a:ext cx="3168620" cy="4483997"/>
          </a:xfrm>
          <a:prstGeom prst="rect">
            <a:avLst/>
          </a:prstGeom>
          <a:effectLst>
            <a:outerShdw blurRad="50800" dist="38100" dir="2700000" algn="tl" rotWithShape="0">
              <a:prstClr val="black">
                <a:alpha val="40000"/>
              </a:prstClr>
            </a:outerShdw>
          </a:effectLst>
        </p:spPr>
      </p:pic>
      <p:sp>
        <p:nvSpPr>
          <p:cNvPr id="17" name="Rectangle 16"/>
          <p:cNvSpPr/>
          <p:nvPr/>
        </p:nvSpPr>
        <p:spPr>
          <a:xfrm rot="20989770">
            <a:off x="386186" y="1497067"/>
            <a:ext cx="6707312" cy="1032301"/>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TextBox 18"/>
          <p:cNvSpPr txBox="1"/>
          <p:nvPr/>
        </p:nvSpPr>
        <p:spPr>
          <a:xfrm rot="20989047">
            <a:off x="562015" y="1558129"/>
            <a:ext cx="7105663" cy="769441"/>
          </a:xfrm>
          <a:prstGeom prst="rect">
            <a:avLst/>
          </a:prstGeom>
          <a:noFill/>
        </p:spPr>
        <p:txBody>
          <a:bodyPr wrap="square" rtlCol="0">
            <a:spAutoFit/>
          </a:bodyPr>
          <a:lstStyle/>
          <a:p>
            <a:pPr>
              <a:spcAft>
                <a:spcPts val="1200"/>
              </a:spcAft>
            </a:pPr>
            <a:r>
              <a:rPr lang="en-GB" sz="4400" b="1" dirty="0">
                <a:solidFill>
                  <a:schemeClr val="bg1"/>
                </a:solidFill>
                <a:latin typeface="Arial"/>
                <a:cs typeface="Arial"/>
              </a:rPr>
              <a:t>Practising knife skills</a:t>
            </a:r>
            <a:endParaRPr lang="en-GB" sz="2400" dirty="0">
              <a:solidFill>
                <a:srgbClr val="FFFFFF"/>
              </a:solidFill>
              <a:latin typeface="Arial"/>
              <a:cs typeface="Arial"/>
            </a:endParaRPr>
          </a:p>
        </p:txBody>
      </p:sp>
      <p:pic>
        <p:nvPicPr>
          <p:cNvPr id="2" name="Picture 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20080632">
            <a:off x="6414795" y="1654879"/>
            <a:ext cx="3168620" cy="4483997"/>
          </a:xfrm>
          <a:prstGeom prst="rect">
            <a:avLst/>
          </a:prstGeom>
          <a:effectLst>
            <a:outerShdw blurRad="50800" dist="38100" dir="2700000" algn="tl" rotWithShape="0">
              <a:prstClr val="black">
                <a:alpha val="40000"/>
              </a:prstClr>
            </a:outerShdw>
          </a:effectLst>
        </p:spPr>
      </p:pic>
      <p:pic>
        <p:nvPicPr>
          <p:cNvPr id="10" name="Picture 9" descr="5-Pride-Peek.png"/>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613949" y="5183503"/>
            <a:ext cx="2103379" cy="1902125"/>
          </a:xfrm>
          <a:prstGeom prst="rect">
            <a:avLst/>
          </a:prstGeom>
        </p:spPr>
      </p:pic>
      <p:sp>
        <p:nvSpPr>
          <p:cNvPr id="12" name="TextBox 11"/>
          <p:cNvSpPr txBox="1"/>
          <p:nvPr/>
        </p:nvSpPr>
        <p:spPr>
          <a:xfrm>
            <a:off x="917347" y="2517441"/>
            <a:ext cx="9236061" cy="4340559"/>
          </a:xfrm>
          <a:prstGeom prst="rect">
            <a:avLst/>
          </a:prstGeom>
          <a:noFill/>
        </p:spPr>
        <p:txBody>
          <a:bodyPr wrap="square" rtlCol="0" anchor="ctr">
            <a:noAutofit/>
          </a:bodyPr>
          <a:lstStyle/>
          <a:p>
            <a:pPr>
              <a:spcAft>
                <a:spcPts val="1200"/>
              </a:spcAft>
              <a:buClr>
                <a:srgbClr val="003C69"/>
              </a:buClr>
            </a:pPr>
            <a:r>
              <a:rPr lang="en-GB" sz="3900" b="1" dirty="0">
                <a:solidFill>
                  <a:srgbClr val="FFFFFF"/>
                </a:solidFill>
                <a:latin typeface="Arial"/>
                <a:cs typeface="Arial"/>
              </a:rPr>
              <a:t>When can we practise </a:t>
            </a:r>
            <a:br>
              <a:rPr lang="en-GB" sz="3900" b="1" dirty="0">
                <a:solidFill>
                  <a:srgbClr val="FFFFFF"/>
                </a:solidFill>
                <a:latin typeface="Arial"/>
                <a:cs typeface="Arial"/>
              </a:rPr>
            </a:br>
            <a:r>
              <a:rPr lang="en-GB" sz="3900" b="1" dirty="0">
                <a:solidFill>
                  <a:srgbClr val="FFFFFF"/>
                </a:solidFill>
                <a:latin typeface="Arial"/>
                <a:cs typeface="Arial"/>
              </a:rPr>
              <a:t>our knife skills?</a:t>
            </a:r>
          </a:p>
        </p:txBody>
      </p:sp>
    </p:spTree>
    <p:extLst>
      <p:ext uri="{BB962C8B-B14F-4D97-AF65-F5344CB8AC3E}">
        <p14:creationId xmlns:p14="http://schemas.microsoft.com/office/powerpoint/2010/main" val="11216238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0" y="1823734"/>
            <a:ext cx="12192000" cy="5034266"/>
          </a:xfrm>
          <a:prstGeom prst="rect">
            <a:avLst/>
          </a:prstGeom>
          <a:solidFill>
            <a:srgbClr val="C4262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ectangle 20"/>
          <p:cNvSpPr/>
          <p:nvPr/>
        </p:nvSpPr>
        <p:spPr>
          <a:xfrm>
            <a:off x="0" y="1623195"/>
            <a:ext cx="12192000" cy="334187"/>
          </a:xfrm>
          <a:prstGeom prst="rect">
            <a:avLst/>
          </a:prstGeom>
          <a:solidFill>
            <a:srgbClr val="003C69"/>
          </a:solidFill>
          <a:ln>
            <a:noFill/>
          </a:ln>
          <a:effectLst>
            <a:outerShdw blurRad="263525" dist="88900" dir="16200000" algn="tl" rotWithShape="0">
              <a:srgbClr val="000000">
                <a:alpha val="2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4" name="Picture 2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5930" y="297853"/>
            <a:ext cx="2507524" cy="873243"/>
          </a:xfrm>
          <a:prstGeom prst="rect">
            <a:avLst/>
          </a:prstGeom>
        </p:spPr>
      </p:pic>
      <p:sp>
        <p:nvSpPr>
          <p:cNvPr id="26" name="Rectangle 25"/>
          <p:cNvSpPr/>
          <p:nvPr/>
        </p:nvSpPr>
        <p:spPr>
          <a:xfrm rot="20989770">
            <a:off x="521200" y="1436861"/>
            <a:ext cx="4370592" cy="1546558"/>
          </a:xfrm>
          <a:prstGeom prst="rect">
            <a:avLst/>
          </a:prstGeom>
          <a:solidFill>
            <a:srgbClr val="003C69"/>
          </a:solidFill>
          <a:ln>
            <a:noFill/>
          </a:ln>
          <a:effectLst>
            <a:outerShdw blurRad="387350" dist="381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TextBox 26"/>
          <p:cNvSpPr txBox="1"/>
          <p:nvPr/>
        </p:nvSpPr>
        <p:spPr>
          <a:xfrm rot="20966987">
            <a:off x="635727" y="1510682"/>
            <a:ext cx="3721147" cy="1446550"/>
          </a:xfrm>
          <a:prstGeom prst="rect">
            <a:avLst/>
          </a:prstGeom>
          <a:noFill/>
        </p:spPr>
        <p:txBody>
          <a:bodyPr wrap="square" rtlCol="0">
            <a:spAutoFit/>
          </a:bodyPr>
          <a:lstStyle/>
          <a:p>
            <a:r>
              <a:rPr lang="en-GB" sz="4400" b="1" dirty="0">
                <a:solidFill>
                  <a:schemeClr val="bg1"/>
                </a:solidFill>
                <a:latin typeface="Arial"/>
                <a:cs typeface="Arial"/>
              </a:rPr>
              <a:t>Celebrating </a:t>
            </a:r>
            <a:br>
              <a:rPr lang="en-GB" sz="4400" b="1" dirty="0">
                <a:solidFill>
                  <a:schemeClr val="bg1"/>
                </a:solidFill>
                <a:latin typeface="Arial"/>
                <a:cs typeface="Arial"/>
              </a:rPr>
            </a:br>
            <a:r>
              <a:rPr lang="en-GB" sz="4400" b="1" dirty="0">
                <a:solidFill>
                  <a:schemeClr val="bg1"/>
                </a:solidFill>
                <a:latin typeface="Arial"/>
                <a:cs typeface="Arial"/>
              </a:rPr>
              <a:t>new skills</a:t>
            </a:r>
          </a:p>
        </p:txBody>
      </p:sp>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15694" y="610768"/>
            <a:ext cx="6522715" cy="6277756"/>
          </a:xfrm>
          <a:prstGeom prst="rect">
            <a:avLst/>
          </a:prstGeom>
        </p:spPr>
      </p:pic>
      <p:sp>
        <p:nvSpPr>
          <p:cNvPr id="35" name="TextBox 34"/>
          <p:cNvSpPr txBox="1"/>
          <p:nvPr/>
        </p:nvSpPr>
        <p:spPr>
          <a:xfrm>
            <a:off x="887653" y="2582757"/>
            <a:ext cx="5970347" cy="4275243"/>
          </a:xfrm>
          <a:prstGeom prst="rect">
            <a:avLst/>
          </a:prstGeom>
          <a:noFill/>
        </p:spPr>
        <p:txBody>
          <a:bodyPr wrap="square" rtlCol="0" anchor="ctr">
            <a:noAutofit/>
          </a:bodyPr>
          <a:lstStyle/>
          <a:p>
            <a:pPr>
              <a:spcAft>
                <a:spcPts val="1200"/>
              </a:spcAft>
              <a:buClr>
                <a:srgbClr val="C4262E"/>
              </a:buClr>
            </a:pPr>
            <a:r>
              <a:rPr lang="en-GB" sz="3900" b="1" dirty="0">
                <a:solidFill>
                  <a:srgbClr val="F3F3F3"/>
                </a:solidFill>
                <a:latin typeface="Arial"/>
                <a:cs typeface="Arial"/>
              </a:rPr>
              <a:t>Learning a new skill </a:t>
            </a:r>
            <a:br>
              <a:rPr lang="en-GB" sz="3900" b="1" dirty="0">
                <a:solidFill>
                  <a:srgbClr val="F3F3F3"/>
                </a:solidFill>
                <a:latin typeface="Arial"/>
                <a:cs typeface="Arial"/>
              </a:rPr>
            </a:br>
            <a:r>
              <a:rPr lang="en-GB" sz="3900" b="1" dirty="0">
                <a:solidFill>
                  <a:srgbClr val="F3F3F3"/>
                </a:solidFill>
                <a:latin typeface="Arial"/>
                <a:cs typeface="Arial"/>
              </a:rPr>
              <a:t>is a great achievement!</a:t>
            </a:r>
          </a:p>
          <a:p>
            <a:pPr>
              <a:spcAft>
                <a:spcPts val="1200"/>
              </a:spcAft>
              <a:buClr>
                <a:srgbClr val="C4262E"/>
              </a:buClr>
            </a:pPr>
            <a:r>
              <a:rPr lang="en-US" sz="2200" dirty="0">
                <a:solidFill>
                  <a:srgbClr val="F3F3F3"/>
                </a:solidFill>
                <a:latin typeface="Arial"/>
                <a:cs typeface="Arial"/>
              </a:rPr>
              <a:t>You could create a step-by-step video or help your teacher in class</a:t>
            </a:r>
          </a:p>
        </p:txBody>
      </p:sp>
      <p:sp>
        <p:nvSpPr>
          <p:cNvPr id="14" name="TextBox 13"/>
          <p:cNvSpPr txBox="1"/>
          <p:nvPr/>
        </p:nvSpPr>
        <p:spPr>
          <a:xfrm>
            <a:off x="9977473" y="269047"/>
            <a:ext cx="1958900" cy="923330"/>
          </a:xfrm>
          <a:prstGeom prst="rect">
            <a:avLst/>
          </a:prstGeom>
          <a:noFill/>
        </p:spPr>
        <p:txBody>
          <a:bodyPr wrap="square" rtlCol="0">
            <a:spAutoFit/>
          </a:bodyPr>
          <a:lstStyle/>
          <a:p>
            <a:pPr algn="r"/>
            <a:r>
              <a:rPr lang="en-GB" b="1" dirty="0">
                <a:solidFill>
                  <a:srgbClr val="003C69"/>
                </a:solidFill>
                <a:latin typeface="Arial"/>
                <a:cs typeface="Arial"/>
              </a:rPr>
              <a:t>MASTER </a:t>
            </a:r>
            <a:br>
              <a:rPr lang="en-GB" dirty="0">
                <a:solidFill>
                  <a:srgbClr val="003C69"/>
                </a:solidFill>
                <a:latin typeface="Arial" panose="020B0604020202020204" pitchFamily="34" charset="0"/>
                <a:cs typeface="Arial" panose="020B0604020202020204" pitchFamily="34" charset="0"/>
              </a:rPr>
            </a:br>
            <a:r>
              <a:rPr lang="en-GB" dirty="0">
                <a:solidFill>
                  <a:srgbClr val="003C69"/>
                </a:solidFill>
                <a:latin typeface="Arial" panose="020B0604020202020204" pitchFamily="34" charset="0"/>
                <a:cs typeface="Arial" panose="020B0604020202020204" pitchFamily="34" charset="0"/>
              </a:rPr>
              <a:t>SKILLS</a:t>
            </a:r>
          </a:p>
          <a:p>
            <a:pPr algn="r"/>
            <a:endParaRPr lang="en-US" dirty="0">
              <a:solidFill>
                <a:srgbClr val="003C69"/>
              </a:solidFill>
            </a:endParaRPr>
          </a:p>
        </p:txBody>
      </p:sp>
    </p:spTree>
    <p:extLst>
      <p:ext uri="{BB962C8B-B14F-4D97-AF65-F5344CB8AC3E}">
        <p14:creationId xmlns:p14="http://schemas.microsoft.com/office/powerpoint/2010/main" val="23537128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1079</TotalTime>
  <Words>3374</Words>
  <Application>Microsoft Office PowerPoint</Application>
  <PresentationFormat>Widescreen</PresentationFormat>
  <Paragraphs>307</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Get Set to Eat Fresh</dc:creator>
  <cp:lastModifiedBy>Sarah Martin</cp:lastModifiedBy>
  <cp:revision>116</cp:revision>
  <dcterms:created xsi:type="dcterms:W3CDTF">2015-08-06T10:17:34Z</dcterms:created>
  <dcterms:modified xsi:type="dcterms:W3CDTF">2017-05-08T16:28:12Z</dcterms:modified>
</cp:coreProperties>
</file>