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8"/>
  </p:notesMasterIdLst>
  <p:sldIdLst>
    <p:sldId id="259" r:id="rId2"/>
    <p:sldId id="274" r:id="rId3"/>
    <p:sldId id="289" r:id="rId4"/>
    <p:sldId id="261" r:id="rId5"/>
    <p:sldId id="271" r:id="rId6"/>
    <p:sldId id="272" r:id="rId7"/>
    <p:sldId id="266" r:id="rId8"/>
    <p:sldId id="269" r:id="rId9"/>
    <p:sldId id="265" r:id="rId10"/>
    <p:sldId id="275" r:id="rId11"/>
    <p:sldId id="283" r:id="rId12"/>
    <p:sldId id="281" r:id="rId13"/>
    <p:sldId id="280" r:id="rId14"/>
    <p:sldId id="282" r:id="rId15"/>
    <p:sldId id="262" r:id="rId16"/>
    <p:sldId id="264" r:id="rId17"/>
    <p:sldId id="257" r:id="rId18"/>
    <p:sldId id="295" r:id="rId19"/>
    <p:sldId id="256" r:id="rId20"/>
    <p:sldId id="258" r:id="rId21"/>
    <p:sldId id="297" r:id="rId22"/>
    <p:sldId id="277" r:id="rId23"/>
    <p:sldId id="287" r:id="rId24"/>
    <p:sldId id="288" r:id="rId25"/>
    <p:sldId id="267" r:id="rId26"/>
    <p:sldId id="296" r:id="rId27"/>
    <p:sldId id="278" r:id="rId28"/>
    <p:sldId id="284" r:id="rId29"/>
    <p:sldId id="285" r:id="rId30"/>
    <p:sldId id="286" r:id="rId31"/>
    <p:sldId id="290" r:id="rId32"/>
    <p:sldId id="291" r:id="rId33"/>
    <p:sldId id="292" r:id="rId34"/>
    <p:sldId id="293" r:id="rId35"/>
    <p:sldId id="268" r:id="rId36"/>
    <p:sldId id="273" r:id="rId37"/>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2514" y="-7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4"/>
            <a:ext cx="2918673" cy="493789"/>
          </a:xfrm>
          <a:prstGeom prst="rect">
            <a:avLst/>
          </a:prstGeom>
        </p:spPr>
        <p:txBody>
          <a:bodyPr vert="horz" lIns="91063" tIns="45533" rIns="91063" bIns="45533" rtlCol="0"/>
          <a:lstStyle>
            <a:lvl1pPr algn="l">
              <a:defRPr sz="1200"/>
            </a:lvl1pPr>
          </a:lstStyle>
          <a:p>
            <a:endParaRPr lang="en-GB"/>
          </a:p>
        </p:txBody>
      </p:sp>
      <p:sp>
        <p:nvSpPr>
          <p:cNvPr id="3" name="Date Placeholder 2"/>
          <p:cNvSpPr>
            <a:spLocks noGrp="1"/>
          </p:cNvSpPr>
          <p:nvPr>
            <p:ph type="dt" idx="1"/>
          </p:nvPr>
        </p:nvSpPr>
        <p:spPr>
          <a:xfrm>
            <a:off x="3815520" y="4"/>
            <a:ext cx="2918672" cy="493789"/>
          </a:xfrm>
          <a:prstGeom prst="rect">
            <a:avLst/>
          </a:prstGeom>
        </p:spPr>
        <p:txBody>
          <a:bodyPr vert="horz" lIns="91063" tIns="45533" rIns="91063" bIns="45533" rtlCol="0"/>
          <a:lstStyle>
            <a:lvl1pPr algn="r">
              <a:defRPr sz="1200"/>
            </a:lvl1pPr>
          </a:lstStyle>
          <a:p>
            <a:fld id="{F1B100E8-48DC-4751-A863-F2F2DC97A8A1}" type="datetimeFigureOut">
              <a:rPr lang="en-GB" smtClean="0"/>
              <a:t>15/11/2019</a:t>
            </a:fld>
            <a:endParaRPr lang="en-GB"/>
          </a:p>
        </p:txBody>
      </p:sp>
      <p:sp>
        <p:nvSpPr>
          <p:cNvPr id="4" name="Slide Image Placeholder 3"/>
          <p:cNvSpPr>
            <a:spLocks noGrp="1" noRot="1" noChangeAspect="1"/>
          </p:cNvSpPr>
          <p:nvPr>
            <p:ph type="sldImg" idx="2"/>
          </p:nvPr>
        </p:nvSpPr>
        <p:spPr>
          <a:xfrm>
            <a:off x="901700" y="739775"/>
            <a:ext cx="4933950" cy="3700463"/>
          </a:xfrm>
          <a:prstGeom prst="rect">
            <a:avLst/>
          </a:prstGeom>
          <a:noFill/>
          <a:ln w="12700">
            <a:solidFill>
              <a:prstClr val="black"/>
            </a:solidFill>
          </a:ln>
        </p:spPr>
        <p:txBody>
          <a:bodyPr vert="horz" lIns="91063" tIns="45533" rIns="91063" bIns="45533" rtlCol="0" anchor="ctr"/>
          <a:lstStyle/>
          <a:p>
            <a:endParaRPr lang="en-GB"/>
          </a:p>
        </p:txBody>
      </p:sp>
      <p:sp>
        <p:nvSpPr>
          <p:cNvPr id="5" name="Notes Placeholder 4"/>
          <p:cNvSpPr>
            <a:spLocks noGrp="1"/>
          </p:cNvSpPr>
          <p:nvPr>
            <p:ph type="body" sz="quarter" idx="3"/>
          </p:nvPr>
        </p:nvSpPr>
        <p:spPr>
          <a:xfrm>
            <a:off x="673421" y="4687054"/>
            <a:ext cx="5388926" cy="4439368"/>
          </a:xfrm>
          <a:prstGeom prst="rect">
            <a:avLst/>
          </a:prstGeom>
        </p:spPr>
        <p:txBody>
          <a:bodyPr vert="horz" lIns="91063" tIns="45533" rIns="91063" bIns="4553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2" y="9370949"/>
            <a:ext cx="2918673" cy="493789"/>
          </a:xfrm>
          <a:prstGeom prst="rect">
            <a:avLst/>
          </a:prstGeom>
        </p:spPr>
        <p:txBody>
          <a:bodyPr vert="horz" lIns="91063" tIns="45533" rIns="91063" bIns="45533" rtlCol="0" anchor="b"/>
          <a:lstStyle>
            <a:lvl1pPr algn="l">
              <a:defRPr sz="1200"/>
            </a:lvl1pPr>
          </a:lstStyle>
          <a:p>
            <a:endParaRPr lang="en-GB"/>
          </a:p>
        </p:txBody>
      </p:sp>
      <p:sp>
        <p:nvSpPr>
          <p:cNvPr id="7" name="Slide Number Placeholder 6"/>
          <p:cNvSpPr>
            <a:spLocks noGrp="1"/>
          </p:cNvSpPr>
          <p:nvPr>
            <p:ph type="sldNum" sz="quarter" idx="5"/>
          </p:nvPr>
        </p:nvSpPr>
        <p:spPr>
          <a:xfrm>
            <a:off x="3815520" y="9370949"/>
            <a:ext cx="2918672" cy="493789"/>
          </a:xfrm>
          <a:prstGeom prst="rect">
            <a:avLst/>
          </a:prstGeom>
        </p:spPr>
        <p:txBody>
          <a:bodyPr vert="horz" lIns="91063" tIns="45533" rIns="91063" bIns="45533" rtlCol="0" anchor="b"/>
          <a:lstStyle>
            <a:lvl1pPr algn="r">
              <a:defRPr sz="1200"/>
            </a:lvl1pPr>
          </a:lstStyle>
          <a:p>
            <a:fld id="{8F66BCB9-6A94-44D4-8846-C126E09D2ADB}" type="slidenum">
              <a:rPr lang="en-GB" smtClean="0"/>
              <a:t>‹#›</a:t>
            </a:fld>
            <a:endParaRPr lang="en-GB"/>
          </a:p>
        </p:txBody>
      </p:sp>
    </p:spTree>
    <p:extLst>
      <p:ext uri="{BB962C8B-B14F-4D97-AF65-F5344CB8AC3E}">
        <p14:creationId xmlns:p14="http://schemas.microsoft.com/office/powerpoint/2010/main" val="3460691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0"/>
            <a:ext cx="752475"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innerShdw blurRad="63500" dist="50800" dir="18900000">
                  <a:prstClr val="black">
                    <a:alpha val="50000"/>
                  </a:prstClr>
                </a:innerShdw>
              </a:effectLst>
            </a:endParaRPr>
          </a:p>
        </p:txBody>
      </p:sp>
      <p:sp>
        <p:nvSpPr>
          <p:cNvPr id="2" name="Title 1"/>
          <p:cNvSpPr>
            <a:spLocks noGrp="1"/>
          </p:cNvSpPr>
          <p:nvPr>
            <p:ph type="ctrTitle"/>
          </p:nvPr>
        </p:nvSpPr>
        <p:spPr>
          <a:xfrm>
            <a:off x="1216152" y="1267485"/>
            <a:ext cx="7235981" cy="5133316"/>
          </a:xfrm>
        </p:spPr>
        <p:txBody>
          <a:bodyPr/>
          <a:lstStyle>
            <a:lvl1pPr>
              <a:defRPr sz="11500"/>
            </a:lvl1pPr>
          </a:lstStyle>
          <a:p>
            <a:r>
              <a:rPr lang="en-US" smtClean="0"/>
              <a:t>Click to edit Master title style</a:t>
            </a:r>
            <a:endParaRPr lang="en-US" dirty="0"/>
          </a:p>
        </p:txBody>
      </p:sp>
      <p:sp>
        <p:nvSpPr>
          <p:cNvPr id="3" name="Subtitle 2"/>
          <p:cNvSpPr>
            <a:spLocks noGrp="1"/>
          </p:cNvSpPr>
          <p:nvPr>
            <p:ph type="subTitle" idx="1"/>
          </p:nvPr>
        </p:nvSpPr>
        <p:spPr>
          <a:xfrm>
            <a:off x="1216151" y="201702"/>
            <a:ext cx="6189583" cy="949569"/>
          </a:xfrm>
        </p:spPr>
        <p:txBody>
          <a:bodyPr>
            <a:normAutofit/>
          </a:bodyPr>
          <a:lstStyle>
            <a:lvl1pPr marL="0" indent="0" algn="r">
              <a:buNone/>
              <a:defRPr sz="2400">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0CBC034-42A8-44B9-921E-DF177B9B75D6}" type="datetime1">
              <a:rPr lang="en-GB" smtClean="0"/>
              <a:t>15/11/2019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150469" y="236415"/>
            <a:ext cx="785301" cy="365125"/>
          </a:xfrm>
        </p:spPr>
        <p:txBody>
          <a:bodyPr/>
          <a:lstStyle>
            <a:lvl1pPr>
              <a:defRPr sz="1400"/>
            </a:lvl1pPr>
          </a:lstStyle>
          <a:p>
            <a:fld id="{62954BF3-FA91-4528-9E67-B6286EEF7815}" type="slidenum">
              <a:rPr lang="en-GB" smtClean="0"/>
              <a:t>‹#›</a:t>
            </a:fld>
            <a:endParaRPr lang="en-GB"/>
          </a:p>
        </p:txBody>
      </p:sp>
      <p:grpSp>
        <p:nvGrpSpPr>
          <p:cNvPr id="7" name="Group 6"/>
          <p:cNvGrpSpPr/>
          <p:nvPr/>
        </p:nvGrpSpPr>
        <p:grpSpPr>
          <a:xfrm>
            <a:off x="7467600" y="209550"/>
            <a:ext cx="657226" cy="431800"/>
            <a:chOff x="7467600" y="209550"/>
            <a:chExt cx="657226" cy="431800"/>
          </a:xfrm>
          <a:solidFill>
            <a:schemeClr val="tx2">
              <a:lumMod val="60000"/>
              <a:lumOff val="40000"/>
            </a:schemeClr>
          </a:solidFill>
        </p:grpSpPr>
        <p:sp>
          <p:nvSpPr>
            <p:cNvPr id="8" name="Freeform 5"/>
            <p:cNvSpPr>
              <a:spLocks/>
            </p:cNvSpPr>
            <p:nvPr/>
          </p:nvSpPr>
          <p:spPr bwMode="auto">
            <a:xfrm>
              <a:off x="7467600"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5"/>
            <p:cNvSpPr>
              <a:spLocks/>
            </p:cNvSpPr>
            <p:nvPr/>
          </p:nvSpPr>
          <p:spPr bwMode="auto">
            <a:xfrm>
              <a:off x="7677151"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5"/>
            <p:cNvSpPr>
              <a:spLocks/>
            </p:cNvSpPr>
            <p:nvPr/>
          </p:nvSpPr>
          <p:spPr bwMode="auto">
            <a:xfrm>
              <a:off x="7881939"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500"/>
                                  </p:stCondLst>
                                  <p:childTnLst>
                                    <p:animEffect transition="out" filter="fade">
                                      <p:cBhvr>
                                        <p:cTn id="6" dur="2000"/>
                                        <p:tgtEl>
                                          <p:spTgt spid="11"/>
                                        </p:tgtEl>
                                      </p:cBhvr>
                                    </p:animEffect>
                                    <p:set>
                                      <p:cBhvr>
                                        <p:cTn id="7" dur="1" fill="hold">
                                          <p:stCondLst>
                                            <p:cond delay="1999"/>
                                          </p:stCondLst>
                                        </p:cTn>
                                        <p:tgtEl>
                                          <p:spTgt spid="11"/>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grpId="1"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257800"/>
            <a:ext cx="7239000" cy="1143000"/>
          </a:xfrm>
        </p:spPr>
        <p:txBody>
          <a:bodyPr>
            <a:noAutofit/>
          </a:bodyPr>
          <a:lstStyle>
            <a:lvl1pPr algn="l">
              <a:defRPr sz="7200" baseline="0">
                <a:ln w="12700">
                  <a:solidFill>
                    <a:schemeClr val="tx2"/>
                  </a:solidFill>
                </a:ln>
              </a:defRPr>
            </a:lvl1pPr>
          </a:lstStyle>
          <a:p>
            <a:r>
              <a:rPr lang="en-US" smtClean="0"/>
              <a:t>Click to edit Master title style</a:t>
            </a:r>
            <a:endParaRPr lang="en-US" dirty="0"/>
          </a:p>
        </p:txBody>
      </p:sp>
      <p:sp>
        <p:nvSpPr>
          <p:cNvPr id="3" name="Content Placeholder 2"/>
          <p:cNvSpPr>
            <a:spLocks noGrp="1"/>
          </p:cNvSpPr>
          <p:nvPr>
            <p:ph idx="1"/>
          </p:nvPr>
        </p:nvSpPr>
        <p:spPr>
          <a:xfrm>
            <a:off x="1219200" y="838200"/>
            <a:ext cx="7467600" cy="4419600"/>
          </a:xfrm>
        </p:spPr>
        <p:txBody>
          <a:bodyPr>
            <a:normAutofit/>
          </a:bodyPr>
          <a:lstStyle>
            <a:lvl1pPr>
              <a:defRPr sz="2800"/>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AA3A41-3656-4E9D-A5AC-A8D784DC9166}" type="datetime1">
              <a:rPr lang="en-GB" smtClean="0"/>
              <a:t>15/11/2019</a:t>
            </a:fld>
            <a:endParaRPr lang="en-GB"/>
          </a:p>
        </p:txBody>
      </p:sp>
      <p:sp>
        <p:nvSpPr>
          <p:cNvPr id="10" name="Slide Number Placeholder 9"/>
          <p:cNvSpPr>
            <a:spLocks noGrp="1"/>
          </p:cNvSpPr>
          <p:nvPr>
            <p:ph type="sldNum" sz="quarter" idx="11"/>
          </p:nvPr>
        </p:nvSpPr>
        <p:spPr/>
        <p:txBody>
          <a:bodyPr/>
          <a:lstStyle/>
          <a:p>
            <a:fld id="{62954BF3-FA91-4528-9E67-B6286EEF7815}" type="slidenum">
              <a:rPr lang="en-GB" smtClean="0"/>
              <a:t>‹#›</a:t>
            </a:fld>
            <a:endParaRPr lang="en-GB"/>
          </a:p>
        </p:txBody>
      </p:sp>
      <p:sp>
        <p:nvSpPr>
          <p:cNvPr id="12" name="Footer Placeholder 11"/>
          <p:cNvSpPr>
            <a:spLocks noGrp="1"/>
          </p:cNvSpPr>
          <p:nvPr>
            <p:ph type="ftr" sz="quarter" idx="12"/>
          </p:nvPr>
        </p:nvSpPr>
        <p:spPr/>
        <p:txBody>
          <a:bodyPr/>
          <a:lstStyle/>
          <a:p>
            <a:endParaRPr lang="en-GB"/>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199" y="4484080"/>
            <a:ext cx="7239001" cy="762000"/>
          </a:xfrm>
        </p:spPr>
        <p:txBody>
          <a:bodyPr bIns="0"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3" name="Title 1"/>
          <p:cNvSpPr>
            <a:spLocks noGrp="1"/>
          </p:cNvSpPr>
          <p:nvPr>
            <p:ph type="title"/>
          </p:nvPr>
        </p:nvSpPr>
        <p:spPr>
          <a:xfrm>
            <a:off x="1219200" y="5257800"/>
            <a:ext cx="7239000" cy="1143000"/>
          </a:xfrm>
        </p:spPr>
        <p:txBody>
          <a:bodyPr>
            <a:noAutofit/>
          </a:bodyPr>
          <a:lstStyle>
            <a:lvl1pPr algn="l">
              <a:defRPr sz="7200" baseline="0">
                <a:ln w="12700">
                  <a:solidFill>
                    <a:schemeClr val="tx2"/>
                  </a:solidFill>
                </a:ln>
              </a:defRPr>
            </a:lvl1pPr>
          </a:lstStyle>
          <a:p>
            <a:r>
              <a:rPr lang="en-US" smtClean="0"/>
              <a:t>Click to edit Master title style</a:t>
            </a:r>
            <a:endParaRPr lang="en-US" dirty="0"/>
          </a:p>
        </p:txBody>
      </p:sp>
      <p:sp>
        <p:nvSpPr>
          <p:cNvPr id="19" name="Date Placeholder 18"/>
          <p:cNvSpPr>
            <a:spLocks noGrp="1"/>
          </p:cNvSpPr>
          <p:nvPr>
            <p:ph type="dt" sz="half" idx="10"/>
          </p:nvPr>
        </p:nvSpPr>
        <p:spPr/>
        <p:txBody>
          <a:bodyPr/>
          <a:lstStyle/>
          <a:p>
            <a:fld id="{D494C65C-77A1-406F-BDFD-D443B41B1F3C}" type="datetime1">
              <a:rPr lang="en-GB" smtClean="0"/>
              <a:t>15/11/2019</a:t>
            </a:fld>
            <a:endParaRPr lang="en-GB"/>
          </a:p>
        </p:txBody>
      </p:sp>
      <p:sp>
        <p:nvSpPr>
          <p:cNvPr id="20" name="Slide Number Placeholder 19"/>
          <p:cNvSpPr>
            <a:spLocks noGrp="1"/>
          </p:cNvSpPr>
          <p:nvPr>
            <p:ph type="sldNum" sz="quarter" idx="11"/>
          </p:nvPr>
        </p:nvSpPr>
        <p:spPr/>
        <p:txBody>
          <a:bodyPr/>
          <a:lstStyle/>
          <a:p>
            <a:fld id="{62954BF3-FA91-4528-9E67-B6286EEF7815}" type="slidenum">
              <a:rPr lang="en-GB" smtClean="0"/>
              <a:t>‹#›</a:t>
            </a:fld>
            <a:endParaRPr lang="en-GB"/>
          </a:p>
        </p:txBody>
      </p:sp>
      <p:sp>
        <p:nvSpPr>
          <p:cNvPr id="21" name="Footer Placeholder 20"/>
          <p:cNvSpPr>
            <a:spLocks noGrp="1"/>
          </p:cNvSpPr>
          <p:nvPr>
            <p:ph type="ftr" sz="quarter" idx="12"/>
          </p:nvPr>
        </p:nvSpPr>
        <p:spPr/>
        <p:txBody>
          <a:bodyPr/>
          <a:lstStyle/>
          <a:p>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ADE56AEE-1617-46C6-8D53-6687D03C505D}" type="datetime1">
              <a:rPr lang="en-GB" smtClean="0"/>
              <a:t>15/11/2019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954BF3-FA91-4528-9E67-B6286EEF7815}" type="slidenum">
              <a:rPr lang="en-GB" smtClean="0"/>
              <a:t>‹#›</a:t>
            </a:fld>
            <a:endParaRPr lang="en-GB"/>
          </a:p>
        </p:txBody>
      </p:sp>
      <p:sp>
        <p:nvSpPr>
          <p:cNvPr id="9" name="Content Placeholder 8"/>
          <p:cNvSpPr>
            <a:spLocks noGrp="1"/>
          </p:cNvSpPr>
          <p:nvPr>
            <p:ph sz="quarter" idx="13"/>
          </p:nvPr>
        </p:nvSpPr>
        <p:spPr>
          <a:xfrm>
            <a:off x="1216152" y="841248"/>
            <a:ext cx="3730752" cy="4389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5102352" y="841248"/>
            <a:ext cx="3730752" cy="4389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19200" y="841248"/>
            <a:ext cx="3733800" cy="533400"/>
          </a:xfrm>
        </p:spPr>
        <p:txBody>
          <a:bodyPr anchor="t">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5105400" y="841248"/>
            <a:ext cx="3735267" cy="533400"/>
          </a:xfrm>
        </p:spPr>
        <p:txBody>
          <a:bodyPr anchor="t">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F13114CA-8BE8-42CB-9B43-34AC238A9FEC}" type="datetime1">
              <a:rPr lang="en-GB" smtClean="0"/>
              <a:t>15/11/2019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954BF3-FA91-4528-9E67-B6286EEF7815}" type="slidenum">
              <a:rPr lang="en-GB" smtClean="0"/>
              <a:t>‹#›</a:t>
            </a:fld>
            <a:endParaRPr lang="en-GB"/>
          </a:p>
        </p:txBody>
      </p:sp>
      <p:sp>
        <p:nvSpPr>
          <p:cNvPr id="11" name="Content Placeholder 10"/>
          <p:cNvSpPr>
            <a:spLocks noGrp="1"/>
          </p:cNvSpPr>
          <p:nvPr>
            <p:ph sz="quarter" idx="13"/>
          </p:nvPr>
        </p:nvSpPr>
        <p:spPr>
          <a:xfrm>
            <a:off x="1216152" y="1380744"/>
            <a:ext cx="3730752" cy="38404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14"/>
          </p:nvPr>
        </p:nvSpPr>
        <p:spPr>
          <a:xfrm>
            <a:off x="5102352" y="1380743"/>
            <a:ext cx="3730752" cy="38404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A0D1362-C7AC-42F9-BFA2-83E07AF9D580}" type="datetime1">
              <a:rPr lang="en-GB" smtClean="0"/>
              <a:t>15/11/2019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954BF3-FA91-4528-9E67-B6286EEF7815}"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8468BFA-4612-4E9F-B435-05AEBBF52AE8}" type="datetime1">
              <a:rPr lang="en-GB" smtClean="0"/>
              <a:t>15/11/2019</a:t>
            </a:fld>
            <a:endParaRPr lang="en-GB"/>
          </a:p>
        </p:txBody>
      </p:sp>
      <p:sp>
        <p:nvSpPr>
          <p:cNvPr id="6" name="Slide Number Placeholder 5"/>
          <p:cNvSpPr>
            <a:spLocks noGrp="1"/>
          </p:cNvSpPr>
          <p:nvPr>
            <p:ph type="sldNum" sz="quarter" idx="11"/>
          </p:nvPr>
        </p:nvSpPr>
        <p:spPr/>
        <p:txBody>
          <a:bodyPr/>
          <a:lstStyle/>
          <a:p>
            <a:fld id="{62954BF3-FA91-4528-9E67-B6286EEF7815}" type="slidenum">
              <a:rPr lang="en-GB" smtClean="0"/>
              <a:t>‹#›</a:t>
            </a:fld>
            <a:endParaRPr lang="en-GB"/>
          </a:p>
        </p:txBody>
      </p:sp>
      <p:sp>
        <p:nvSpPr>
          <p:cNvPr id="7" name="Footer Placeholder 6"/>
          <p:cNvSpPr>
            <a:spLocks noGrp="1"/>
          </p:cNvSpPr>
          <p:nvPr>
            <p:ph type="ftr" sz="quarter" idx="12"/>
          </p:nvPr>
        </p:nvSpPr>
        <p:spPr/>
        <p:txBody>
          <a:bodyPr/>
          <a:lstStyle/>
          <a:p>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00" y="395287"/>
            <a:ext cx="3008313" cy="1162050"/>
          </a:xfrm>
        </p:spPr>
        <p:txBody>
          <a:bodyPr anchor="b"/>
          <a:lstStyle>
            <a:lvl1pPr algn="l">
              <a:defRPr sz="2000" b="1">
                <a:ln>
                  <a:noFill/>
                </a:ln>
                <a:solidFill>
                  <a:srgbClr val="FF7605"/>
                </a:solidFill>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5715000" y="1557337"/>
            <a:ext cx="3008313" cy="4386263"/>
          </a:xfrm>
        </p:spPr>
        <p:txBody>
          <a:bodyPr/>
          <a:lstStyle>
            <a:lvl1pPr marL="0" indent="0">
              <a:buNone/>
              <a:defRPr sz="140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Content Placeholder 13"/>
          <p:cNvSpPr>
            <a:spLocks noGrp="1"/>
          </p:cNvSpPr>
          <p:nvPr>
            <p:ph sz="quarter" idx="13"/>
          </p:nvPr>
        </p:nvSpPr>
        <p:spPr>
          <a:xfrm>
            <a:off x="914400" y="381000"/>
            <a:ext cx="4800600" cy="594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8"/>
          <p:cNvSpPr>
            <a:spLocks noGrp="1"/>
          </p:cNvSpPr>
          <p:nvPr>
            <p:ph type="dt" sz="half" idx="14"/>
          </p:nvPr>
        </p:nvSpPr>
        <p:spPr/>
        <p:txBody>
          <a:bodyPr/>
          <a:lstStyle/>
          <a:p>
            <a:fld id="{8AB2D728-82AE-4EFC-80FC-50D768839877}" type="datetime1">
              <a:rPr lang="en-GB" smtClean="0"/>
              <a:t>15/11/2019</a:t>
            </a:fld>
            <a:endParaRPr lang="en-GB"/>
          </a:p>
        </p:txBody>
      </p:sp>
      <p:sp>
        <p:nvSpPr>
          <p:cNvPr id="10" name="Slide Number Placeholder 9"/>
          <p:cNvSpPr>
            <a:spLocks noGrp="1"/>
          </p:cNvSpPr>
          <p:nvPr>
            <p:ph type="sldNum" sz="quarter" idx="15"/>
          </p:nvPr>
        </p:nvSpPr>
        <p:spPr/>
        <p:txBody>
          <a:bodyPr/>
          <a:lstStyle/>
          <a:p>
            <a:fld id="{62954BF3-FA91-4528-9E67-B6286EEF7815}" type="slidenum">
              <a:rPr lang="en-GB" smtClean="0"/>
              <a:t>‹#›</a:t>
            </a:fld>
            <a:endParaRPr lang="en-GB"/>
          </a:p>
        </p:txBody>
      </p:sp>
      <p:sp>
        <p:nvSpPr>
          <p:cNvPr id="13" name="Footer Placeholder 12"/>
          <p:cNvSpPr>
            <a:spLocks noGrp="1"/>
          </p:cNvSpPr>
          <p:nvPr>
            <p:ph type="ftr" sz="quarter" idx="16"/>
          </p:nvPr>
        </p:nvSpPr>
        <p:spPr/>
        <p:txBody>
          <a:bodyPr/>
          <a:lstStyle/>
          <a:p>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624754"/>
            <a:ext cx="5486400" cy="404446"/>
          </a:xfrm>
        </p:spPr>
        <p:txBody>
          <a:bodyPr bIns="0" anchor="b"/>
          <a:lstStyle>
            <a:lvl1pPr algn="l">
              <a:defRPr sz="2000" b="1">
                <a:ln w="12700">
                  <a:noFill/>
                </a:ln>
                <a:solidFill>
                  <a:schemeClr val="tx1"/>
                </a:solidFill>
                <a:effectLst/>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323975" y="381000"/>
            <a:ext cx="5867400" cy="40814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219200" y="5029200"/>
            <a:ext cx="4038600" cy="1371600"/>
          </a:xfrm>
        </p:spPr>
        <p:txBody>
          <a:bodyPr/>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CF76A7-7B74-4AE6-ABEB-C3F50859E7FF}" type="datetime1">
              <a:rPr lang="en-GB" smtClean="0"/>
              <a:t>15/11/2019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954BF3-FA91-4528-9E67-B6286EEF7815}"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2F2CE-87BF-48C1-A740-EF0B7959427C}" type="datetime1">
              <a:rPr lang="en-GB" smtClean="0"/>
              <a:t>15/11/2019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954BF3-FA91-4528-9E67-B6286EEF7815}"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31E9B-1551-42A1-8F9E-4519949F4D43}" type="datetime1">
              <a:rPr lang="en-GB" smtClean="0"/>
              <a:t>15/11/2019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954BF3-FA91-4528-9E67-B6286EEF7815}"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228600" cy="6858000"/>
          </a:xfrm>
          <a:prstGeom prst="rect">
            <a:avLst/>
          </a:prstGeom>
          <a:gradFill>
            <a:gsLst>
              <a:gs pos="0">
                <a:schemeClr val="accent1"/>
              </a:gs>
              <a:gs pos="52000">
                <a:schemeClr val="accent6">
                  <a:lumMod val="75000"/>
                </a:schemeClr>
              </a:gs>
              <a:gs pos="100000">
                <a:schemeClr val="accent6">
                  <a:lumMod val="50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innerShdw blurRad="63500" dist="50800" dir="18900000">
                  <a:prstClr val="black">
                    <a:alpha val="50000"/>
                  </a:prstClr>
                </a:innerShdw>
              </a:effectLst>
            </a:endParaRPr>
          </a:p>
        </p:txBody>
      </p:sp>
      <p:sp>
        <p:nvSpPr>
          <p:cNvPr id="13" name="Rectangle 12"/>
          <p:cNvSpPr/>
          <p:nvPr/>
        </p:nvSpPr>
        <p:spPr>
          <a:xfrm>
            <a:off x="0" y="0"/>
            <a:ext cx="228600"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innerShdw blurRad="63500" dist="50800" dir="18900000">
                  <a:prstClr val="black">
                    <a:alpha val="50000"/>
                  </a:prstClr>
                </a:innerShdw>
              </a:effectLst>
            </a:endParaRPr>
          </a:p>
        </p:txBody>
      </p:sp>
      <p:sp>
        <p:nvSpPr>
          <p:cNvPr id="2" name="Title Placeholder 1"/>
          <p:cNvSpPr>
            <a:spLocks noGrp="1"/>
          </p:cNvSpPr>
          <p:nvPr>
            <p:ph type="title"/>
          </p:nvPr>
        </p:nvSpPr>
        <p:spPr>
          <a:xfrm>
            <a:off x="1219200" y="5257800"/>
            <a:ext cx="7239000" cy="1143000"/>
          </a:xfrm>
          <a:prstGeom prst="rect">
            <a:avLst/>
          </a:prstGeom>
        </p:spPr>
        <p:txBody>
          <a:bodyPr vert="horz" lIns="91440" tIns="45720" rIns="91440" bIns="45720" rtlCol="0" anchor="b">
            <a:noAutofit/>
          </a:bodyPr>
          <a:lstStyle/>
          <a:p>
            <a:endParaRPr lang="en-US" dirty="0"/>
          </a:p>
        </p:txBody>
      </p:sp>
      <p:sp>
        <p:nvSpPr>
          <p:cNvPr id="3" name="Text Placeholder 2"/>
          <p:cNvSpPr>
            <a:spLocks noGrp="1"/>
          </p:cNvSpPr>
          <p:nvPr>
            <p:ph type="body" idx="1"/>
          </p:nvPr>
        </p:nvSpPr>
        <p:spPr>
          <a:xfrm>
            <a:off x="1219200" y="838200"/>
            <a:ext cx="7467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1259680" y="6553200"/>
            <a:ext cx="7162800" cy="228600"/>
          </a:xfrm>
          <a:prstGeom prst="rect">
            <a:avLst/>
          </a:prstGeom>
        </p:spPr>
        <p:txBody>
          <a:bodyPr vert="horz" lIns="91440" tIns="45720" rIns="91440" bIns="45720" rtlCol="0" anchor="ctr"/>
          <a:lstStyle>
            <a:lvl1pPr algn="l">
              <a:defRPr sz="1200">
                <a:solidFill>
                  <a:schemeClr val="tx1">
                    <a:lumMod val="60000"/>
                    <a:lumOff val="40000"/>
                  </a:schemeClr>
                </a:solidFill>
              </a:defRPr>
            </a:lvl1pPr>
          </a:lstStyle>
          <a:p>
            <a:endParaRPr lang="en-GB"/>
          </a:p>
        </p:txBody>
      </p:sp>
      <p:sp>
        <p:nvSpPr>
          <p:cNvPr id="6" name="Slide Number Placeholder 5"/>
          <p:cNvSpPr>
            <a:spLocks noGrp="1"/>
          </p:cNvSpPr>
          <p:nvPr>
            <p:ph type="sldNum" sz="quarter" idx="4"/>
          </p:nvPr>
        </p:nvSpPr>
        <p:spPr>
          <a:xfrm>
            <a:off x="8686800" y="5740400"/>
            <a:ext cx="381000" cy="365125"/>
          </a:xfrm>
          <a:prstGeom prst="rect">
            <a:avLst/>
          </a:prstGeom>
        </p:spPr>
        <p:txBody>
          <a:bodyPr vert="horz" lIns="91440" tIns="45720" rIns="91440" bIns="45720" rtlCol="0" anchor="ctr"/>
          <a:lstStyle>
            <a:lvl1pPr algn="l">
              <a:defRPr sz="1200" b="0">
                <a:solidFill>
                  <a:schemeClr val="tx2">
                    <a:lumMod val="60000"/>
                    <a:lumOff val="40000"/>
                  </a:schemeClr>
                </a:solidFill>
              </a:defRPr>
            </a:lvl1pPr>
          </a:lstStyle>
          <a:p>
            <a:fld id="{62954BF3-FA91-4528-9E67-B6286EEF7815}" type="slidenum">
              <a:rPr lang="en-GB" smtClean="0"/>
              <a:t>‹#›</a:t>
            </a:fld>
            <a:endParaRPr lang="en-GB"/>
          </a:p>
        </p:txBody>
      </p:sp>
      <p:sp>
        <p:nvSpPr>
          <p:cNvPr id="16" name="Freeform 5"/>
          <p:cNvSpPr>
            <a:spLocks/>
          </p:cNvSpPr>
          <p:nvPr/>
        </p:nvSpPr>
        <p:spPr bwMode="auto">
          <a:xfrm>
            <a:off x="8453438" y="571500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solidFill>
            <a:schemeClr val="tx2">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2"/>
          </p:nvPr>
        </p:nvSpPr>
        <p:spPr>
          <a:xfrm rot="16200000">
            <a:off x="-1198682" y="4821116"/>
            <a:ext cx="2625969" cy="228600"/>
          </a:xfrm>
          <a:prstGeom prst="rect">
            <a:avLst/>
          </a:prstGeom>
        </p:spPr>
        <p:txBody>
          <a:bodyPr vert="horz" lIns="91440" tIns="45720" rIns="91440" bIns="45720" rtlCol="0" anchor="ctr"/>
          <a:lstStyle>
            <a:lvl1pPr algn="l">
              <a:defRPr sz="1200">
                <a:solidFill>
                  <a:srgbClr val="FFFFFF"/>
                </a:solidFill>
              </a:defRPr>
            </a:lvl1pPr>
          </a:lstStyle>
          <a:p>
            <a:fld id="{E5724EAD-672C-4DD7-9193-D5AE27ADF94A}" type="datetime1">
              <a:rPr lang="en-GB" smtClean="0"/>
              <a:t>15/11/2019</a:t>
            </a:fld>
            <a:endParaRPr lang="en-GB"/>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500"/>
                                  </p:stCondLst>
                                  <p:childTnLst>
                                    <p:animEffect transition="out" filter="fade">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grpId="1"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hf hdr="0" ftr="0"/>
  <p:txStyles>
    <p:titleStyle>
      <a:lvl1pPr algn="l" defTabSz="914400" rtl="0" eaLnBrk="1" latinLnBrk="0" hangingPunct="1">
        <a:spcBef>
          <a:spcPct val="0"/>
        </a:spcBef>
        <a:buNone/>
        <a:defRPr sz="72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Z-I7t0t3JAhWB0hoKHW8qBCwQjRwIBw&amp;url=http://spainguides.com/maps-spain/&amp;psig=AFQjCNHSYKSfWJlbkpCJzuXl6v4iK1S_nA&amp;ust=1450261388329907" TargetMode="External"/><Relationship Id="rId7"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www.google.co.uk/url?sa=i&amp;rct=j&amp;q=&amp;esrc=s&amp;source=images&amp;cd=&amp;cad=rja&amp;uact=8&amp;ved=0ahUKEwiezo7_093JAhXEOxQKHVFXA9oQjRwIBw&amp;url=http://www.clker.com/clipart-red-dot.html&amp;psig=AFQjCNHcw8F1yNcoFbwNAQaoJmiRwCm7Ag&amp;ust=1450261702421502" TargetMode="Externa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7.jpeg"/><Relationship Id="rId2" Type="http://schemas.openxmlformats.org/officeDocument/2006/relationships/hyperlink" Target="http://www.google.co.uk/url?sa=i&amp;rct=j&amp;q=&amp;esrc=s&amp;source=images&amp;cd=&amp;cad=rja&amp;uact=8&amp;ved=0ahUKEwjrpKOj1t3JAhUKlxoKHdCDB4oQjRwIBw&amp;url=http://pueblos.elnortedecastilla.es/segovia/tierras_de_cuellar/cuellar/datos&amp;psig=AFQjCNGXkL3kxB7XC1K9FF-hlKZDuNo0YQ&amp;ust=1450262277997815" TargetMode="External"/><Relationship Id="rId1" Type="http://schemas.openxmlformats.org/officeDocument/2006/relationships/slideLayout" Target="../slideLayouts/slideLayout1.xml"/><Relationship Id="rId6" Type="http://schemas.openxmlformats.org/officeDocument/2006/relationships/hyperlink" Target="http://www.google.co.uk/url?sa=i&amp;rct=j&amp;q=&amp;esrc=s&amp;source=images&amp;cd=&amp;cad=rja&amp;uact=8&amp;ved=0ahUKEwis96rr1t3JAhXDuBQKHaaABOAQjRwIBw&amp;url=http://escuellar.es/index.php/los-alumnos-de-primaria-del-ceip-santa-clara-disfrutaron-de-la-fiesta-del-kiwi/&amp;psig=AFQjCNEc98oeLm59V07V99CV23B9D8Klqw&amp;ust=1450262431066182" TargetMode="External"/><Relationship Id="rId5" Type="http://schemas.openxmlformats.org/officeDocument/2006/relationships/image" Target="../media/image6.jpeg"/><Relationship Id="rId4" Type="http://schemas.openxmlformats.org/officeDocument/2006/relationships/hyperlink" Target="https://www.google.co.uk/url?sa=i&amp;rct=j&amp;q=&amp;esrc=s&amp;source=images&amp;cd=&amp;cad=rja&amp;uact=8&amp;ved=0ahUKEwjosJK61t3JAhUL2RoKHWCACzYQjRwIBw&amp;url=https://es.wikivoyage.org/wiki/Cu%C3%A9llar&amp;psig=AFQjCNEDrKQugJAn6pIHG1vC1XD1r0vFCw&amp;ust=1450262342466357"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hyperlink" Target="http://www.kizoa.es/slideshow/d26919659k5258334o2" TargetMode="External"/><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24.jpe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google.co.uk/url?sa=i&amp;rct=j&amp;q=&amp;esrc=s&amp;source=images&amp;cd=&amp;cad=rja&amp;uact=8&amp;ved=0ahUKEwiVz5aQ2N3JAhVM0hoKHYKlDSIQjRwIBw&amp;url=http://www.jerramfalkus.com/sectors_education_det.php?id=7&amp;psig=AFQjCNF4ZOAn-MaitMKFeIvWZGw-C-59_g&amp;ust=1450262809183900" TargetMode="Externa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hyperlink" Target="http://www.google.co.uk/url?sa=i&amp;rct=j&amp;q=&amp;esrc=s&amp;source=images&amp;cd=&amp;cad=rja&amp;uact=8&amp;ved=0ahUKEwip_P3B2N3JAhUHtRQKHVogDKkQjRwIBw&amp;url=http://www.dailymail.co.uk/news/article-2226185/Ryanair-order-Spanish-police-remove-woman-flight-wrong-type-hand-luggage.html&amp;psig=AFQjCNGWyzV4zXjBi7i-838xz2jwVGkT_g&amp;ust=1450262914375765"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google.co.uk/url?sa=i&amp;rct=j&amp;q=&amp;esrc=s&amp;source=images&amp;cd=&amp;cad=rja&amp;uact=8&amp;ved=0ahUKEwiu4OHq3N3JAhWIBBoKHeYqBXgQjRwIBw&amp;url=http://www.escapadarural.com/casa-rural/segovia/albergue-juvenil-de-la-magdalena/fotos&amp;psig=AFQjCNExfYpkCaRcU0SRM1jEwPFUmf3L3A&amp;ust=1450264055157020" TargetMode="External"/><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www.google.co.uk/url?sa=i&amp;rct=j&amp;q=&amp;esrc=s&amp;source=images&amp;cd=&amp;cad=rja&amp;uact=8&amp;ved=0ahUKEwi9zPK7x93JAhUHtRQKHVogDKkQjRwIBw&amp;url=http://www.curwen.newham.sch.uk/&amp;psig=AFQjCNGTr1KefH6GDlIA7WqAXffVio9Xpw&amp;ust=1450258320508936" TargetMode="Externa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1565" y="5534561"/>
            <a:ext cx="8528938" cy="1323439"/>
          </a:xfrm>
          <a:prstGeom prst="rect">
            <a:avLst/>
          </a:prstGeom>
          <a:noFill/>
        </p:spPr>
        <p:txBody>
          <a:bodyPr wrap="none" rtlCol="0">
            <a:spAutoFit/>
          </a:bodyPr>
          <a:lstStyle/>
          <a:p>
            <a:pPr algn="ctr"/>
            <a:r>
              <a:rPr lang="en-GB" sz="4000" b="1" dirty="0" smtClean="0">
                <a:solidFill>
                  <a:srgbClr val="000000"/>
                </a:solidFill>
                <a:latin typeface="Arial Black" panose="020B0A04020102020204" pitchFamily="34" charset="0"/>
              </a:rPr>
              <a:t>BOOK YOUR SPACE TODAY!!! </a:t>
            </a:r>
          </a:p>
          <a:p>
            <a:pPr algn="ctr"/>
            <a:r>
              <a:rPr lang="en-GB" sz="4000" b="1" dirty="0" smtClean="0">
                <a:solidFill>
                  <a:srgbClr val="000000"/>
                </a:solidFill>
                <a:latin typeface="Arial Black" panose="020B0A04020102020204" pitchFamily="34" charset="0"/>
              </a:rPr>
              <a:t>ONLY 30 SPACES AVAILABLE!</a:t>
            </a:r>
            <a:endParaRPr lang="en-GB" sz="4000" b="1" dirty="0">
              <a:solidFill>
                <a:srgbClr val="000000"/>
              </a:solidFill>
              <a:latin typeface="Arial Black" panose="020B0A04020102020204" pitchFamily="34" charset="0"/>
            </a:endParaRPr>
          </a:p>
        </p:txBody>
      </p:sp>
      <p:sp>
        <p:nvSpPr>
          <p:cNvPr id="5" name="Date Placeholder 4"/>
          <p:cNvSpPr>
            <a:spLocks noGrp="1"/>
          </p:cNvSpPr>
          <p:nvPr>
            <p:ph type="dt" sz="half" idx="10"/>
          </p:nvPr>
        </p:nvSpPr>
        <p:spPr/>
        <p:txBody>
          <a:bodyPr/>
          <a:lstStyle/>
          <a:p>
            <a:fld id="{8CE9BCD8-64D2-478D-8B03-33CE3D9459AD}" type="datetime1">
              <a:rPr lang="en-GB" smtClean="0"/>
              <a:t>15/11/2019</a:t>
            </a:fld>
            <a:endParaRPr lang="en-GB" dirty="0"/>
          </a:p>
        </p:txBody>
      </p:sp>
      <p:sp>
        <p:nvSpPr>
          <p:cNvPr id="6" name="Slide Number Placeholder 5"/>
          <p:cNvSpPr>
            <a:spLocks noGrp="1"/>
          </p:cNvSpPr>
          <p:nvPr>
            <p:ph type="sldNum" sz="quarter" idx="12"/>
          </p:nvPr>
        </p:nvSpPr>
        <p:spPr/>
        <p:txBody>
          <a:bodyPr/>
          <a:lstStyle/>
          <a:p>
            <a:fld id="{62954BF3-FA91-4528-9E67-B6286EEF7815}" type="slidenum">
              <a:rPr lang="en-GB" smtClean="0"/>
              <a:t>1</a:t>
            </a:fld>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599" y="1694152"/>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619672" y="2852936"/>
            <a:ext cx="6482800" cy="31547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199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SPAIN</a:t>
            </a:r>
            <a:endParaRPr lang="en-US" sz="199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Rectangle 8"/>
          <p:cNvSpPr/>
          <p:nvPr/>
        </p:nvSpPr>
        <p:spPr>
          <a:xfrm>
            <a:off x="1403647" y="404664"/>
            <a:ext cx="7374776" cy="3065455"/>
          </a:xfrm>
          <a:prstGeom prst="rect">
            <a:avLst/>
          </a:prstGeom>
          <a:noFill/>
        </p:spPr>
        <p:txBody>
          <a:bodyPr wrap="none" lIns="91440" tIns="45720" rIns="91440" bIns="45720">
            <a:spAutoFit/>
          </a:bodyPr>
          <a:lstStyle/>
          <a:p>
            <a:pPr algn="ctr">
              <a:lnSpc>
                <a:spcPct val="70000"/>
              </a:lnSpc>
            </a:pPr>
            <a:r>
              <a:rPr lang="en-US" sz="138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2020 Trip </a:t>
            </a:r>
          </a:p>
          <a:p>
            <a:pPr algn="ctr">
              <a:lnSpc>
                <a:spcPct val="70000"/>
              </a:lnSpc>
            </a:pPr>
            <a:r>
              <a:rPr lang="en-US" sz="138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to</a:t>
            </a:r>
            <a:endParaRPr lang="en-US" sz="138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extLst>
      <p:ext uri="{BB962C8B-B14F-4D97-AF65-F5344CB8AC3E}">
        <p14:creationId xmlns:p14="http://schemas.microsoft.com/office/powerpoint/2010/main" val="40509750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9632" y="188640"/>
            <a:ext cx="7235981" cy="2377539"/>
          </a:xfrm>
        </p:spPr>
        <p:txBody>
          <a:bodyPr/>
          <a:lstStyle/>
          <a:p>
            <a:r>
              <a:rPr lang="en-GB" sz="9600" dirty="0" smtClean="0">
                <a:solidFill>
                  <a:srgbClr val="FF9900"/>
                </a:solidFill>
              </a:rPr>
              <a:t>Behaviour!!</a:t>
            </a:r>
            <a:endParaRPr lang="en-GB" sz="9600" dirty="0">
              <a:solidFill>
                <a:srgbClr val="FF9900"/>
              </a:solidFill>
            </a:endParaRPr>
          </a:p>
        </p:txBody>
      </p:sp>
      <p:sp>
        <p:nvSpPr>
          <p:cNvPr id="4" name="Date Placeholder 3"/>
          <p:cNvSpPr>
            <a:spLocks noGrp="1"/>
          </p:cNvSpPr>
          <p:nvPr>
            <p:ph type="dt" sz="half" idx="10"/>
          </p:nvPr>
        </p:nvSpPr>
        <p:spPr/>
        <p:txBody>
          <a:bodyPr/>
          <a:lstStyle/>
          <a:p>
            <a:fld id="{A0CBC034-42A8-44B9-921E-DF177B9B75D6}" type="datetime1">
              <a:rPr lang="en-GB" smtClean="0"/>
              <a:t>15/11/2019</a:t>
            </a:fld>
            <a:endParaRPr lang="en-GB" dirty="0"/>
          </a:p>
        </p:txBody>
      </p:sp>
      <p:sp>
        <p:nvSpPr>
          <p:cNvPr id="5" name="Slide Number Placeholder 4"/>
          <p:cNvSpPr>
            <a:spLocks noGrp="1"/>
          </p:cNvSpPr>
          <p:nvPr>
            <p:ph type="sldNum" sz="quarter" idx="12"/>
          </p:nvPr>
        </p:nvSpPr>
        <p:spPr/>
        <p:txBody>
          <a:bodyPr/>
          <a:lstStyle/>
          <a:p>
            <a:fld id="{62954BF3-FA91-4528-9E67-B6286EEF7815}" type="slidenum">
              <a:rPr lang="en-GB" smtClean="0"/>
              <a:t>2</a:t>
            </a:fld>
            <a:endParaRPr lang="en-GB" dirty="0"/>
          </a:p>
        </p:txBody>
      </p:sp>
      <p:sp>
        <p:nvSpPr>
          <p:cNvPr id="6" name="TextBox 5"/>
          <p:cNvSpPr txBox="1"/>
          <p:nvPr/>
        </p:nvSpPr>
        <p:spPr>
          <a:xfrm>
            <a:off x="1403648" y="2636912"/>
            <a:ext cx="7272808" cy="3785652"/>
          </a:xfrm>
          <a:prstGeom prst="rect">
            <a:avLst/>
          </a:prstGeom>
          <a:noFill/>
        </p:spPr>
        <p:txBody>
          <a:bodyPr wrap="square" rtlCol="0">
            <a:spAutoFit/>
          </a:bodyPr>
          <a:lstStyle/>
          <a:p>
            <a:r>
              <a:rPr lang="en-GB" sz="4800" b="1" dirty="0" smtClean="0">
                <a:latin typeface="Times New Roman" panose="02020603050405020304" pitchFamily="18" charset="0"/>
                <a:cs typeface="Times New Roman" panose="02020603050405020304" pitchFamily="18" charset="0"/>
              </a:rPr>
              <a:t>If your child wishes to be a part of this experience, their behaviour has to ALWAYS be good inside and outside of school.</a:t>
            </a:r>
            <a:endParaRPr lang="en-GB"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66832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0CBC034-42A8-44B9-921E-DF177B9B75D6}" type="datetime1">
              <a:rPr lang="en-GB" smtClean="0"/>
              <a:t>15/11/2019</a:t>
            </a:fld>
            <a:endParaRPr lang="en-GB"/>
          </a:p>
        </p:txBody>
      </p:sp>
      <p:sp>
        <p:nvSpPr>
          <p:cNvPr id="5" name="Slide Number Placeholder 4"/>
          <p:cNvSpPr>
            <a:spLocks noGrp="1"/>
          </p:cNvSpPr>
          <p:nvPr>
            <p:ph type="sldNum" sz="quarter" idx="12"/>
          </p:nvPr>
        </p:nvSpPr>
        <p:spPr/>
        <p:txBody>
          <a:bodyPr/>
          <a:lstStyle/>
          <a:p>
            <a:fld id="{62954BF3-FA91-4528-9E67-B6286EEF7815}" type="slidenum">
              <a:rPr lang="en-GB" smtClean="0"/>
              <a:t>3</a:t>
            </a:fld>
            <a:endParaRPr lang="en-GB"/>
          </a:p>
        </p:txBody>
      </p:sp>
      <p:sp>
        <p:nvSpPr>
          <p:cNvPr id="6" name="TextBox 5"/>
          <p:cNvSpPr txBox="1"/>
          <p:nvPr/>
        </p:nvSpPr>
        <p:spPr>
          <a:xfrm>
            <a:off x="935088" y="476672"/>
            <a:ext cx="8208912" cy="6124754"/>
          </a:xfrm>
          <a:prstGeom prst="rect">
            <a:avLst/>
          </a:prstGeom>
          <a:noFill/>
        </p:spPr>
        <p:txBody>
          <a:bodyPr wrap="square" rtlCol="0">
            <a:spAutoFit/>
          </a:bodyPr>
          <a:lstStyle/>
          <a:p>
            <a:r>
              <a:rPr lang="en-GB" sz="3200" b="1" dirty="0">
                <a:solidFill>
                  <a:srgbClr val="000000"/>
                </a:solidFill>
              </a:rPr>
              <a:t>RESIDENTIAL TRIP TO SPAIN BEHAVIOUR RULES</a:t>
            </a:r>
          </a:p>
          <a:p>
            <a:r>
              <a:rPr lang="en-GB" sz="2400" b="1" dirty="0">
                <a:solidFill>
                  <a:srgbClr val="000000"/>
                </a:solidFill>
              </a:rPr>
              <a:t>Curwen behaviour rules apply on the trip</a:t>
            </a:r>
          </a:p>
          <a:p>
            <a:pPr marL="285750" indent="-285750">
              <a:buFont typeface="Arial" panose="020B0604020202020204" pitchFamily="34" charset="0"/>
              <a:buChar char="•"/>
            </a:pPr>
            <a:r>
              <a:rPr lang="en-GB" sz="2400" dirty="0" smtClean="0">
                <a:solidFill>
                  <a:srgbClr val="000000"/>
                </a:solidFill>
              </a:rPr>
              <a:t>Is punctual to school and attends school (95% at least)</a:t>
            </a:r>
          </a:p>
          <a:p>
            <a:pPr marL="285750" indent="-285750">
              <a:buFont typeface="Arial" panose="020B0604020202020204" pitchFamily="34" charset="0"/>
              <a:buChar char="•"/>
            </a:pPr>
            <a:r>
              <a:rPr lang="en-GB" sz="2400" dirty="0" smtClean="0">
                <a:solidFill>
                  <a:srgbClr val="000000"/>
                </a:solidFill>
              </a:rPr>
              <a:t>Homework, times-table practise</a:t>
            </a:r>
          </a:p>
          <a:p>
            <a:pPr marL="285750" indent="-285750">
              <a:buFont typeface="Arial" panose="020B0604020202020204" pitchFamily="34" charset="0"/>
              <a:buChar char="•"/>
            </a:pPr>
            <a:r>
              <a:rPr lang="en-GB" sz="2400" dirty="0" smtClean="0">
                <a:solidFill>
                  <a:srgbClr val="000000"/>
                </a:solidFill>
              </a:rPr>
              <a:t>Listen </a:t>
            </a:r>
            <a:r>
              <a:rPr lang="en-GB" sz="2400" dirty="0">
                <a:solidFill>
                  <a:srgbClr val="000000"/>
                </a:solidFill>
              </a:rPr>
              <a:t>and follow all adult’s instructions appropriately</a:t>
            </a:r>
          </a:p>
          <a:p>
            <a:pPr marL="285750" indent="-285750">
              <a:buFont typeface="Arial" panose="020B0604020202020204" pitchFamily="34" charset="0"/>
              <a:buChar char="•"/>
            </a:pPr>
            <a:r>
              <a:rPr lang="en-GB" sz="2400" dirty="0" smtClean="0">
                <a:solidFill>
                  <a:srgbClr val="000000"/>
                </a:solidFill>
              </a:rPr>
              <a:t>While </a:t>
            </a:r>
            <a:r>
              <a:rPr lang="en-GB" sz="2400" dirty="0">
                <a:solidFill>
                  <a:srgbClr val="000000"/>
                </a:solidFill>
              </a:rPr>
              <a:t>on the coach you must follow driver’s instructions</a:t>
            </a:r>
          </a:p>
          <a:p>
            <a:pPr marL="285750" indent="-285750">
              <a:buFont typeface="Arial" panose="020B0604020202020204" pitchFamily="34" charset="0"/>
              <a:buChar char="•"/>
            </a:pPr>
            <a:r>
              <a:rPr lang="en-GB" sz="2400" dirty="0" smtClean="0">
                <a:solidFill>
                  <a:srgbClr val="000000"/>
                </a:solidFill>
              </a:rPr>
              <a:t>Look </a:t>
            </a:r>
            <a:r>
              <a:rPr lang="en-GB" sz="2400" dirty="0">
                <a:solidFill>
                  <a:srgbClr val="000000"/>
                </a:solidFill>
              </a:rPr>
              <a:t>after our own and others properties (coach, accommodation, school in Spain, </a:t>
            </a:r>
            <a:r>
              <a:rPr lang="en-GB" sz="2400" dirty="0" err="1">
                <a:solidFill>
                  <a:srgbClr val="000000"/>
                </a:solidFill>
              </a:rPr>
              <a:t>etc</a:t>
            </a:r>
            <a:r>
              <a:rPr lang="en-GB" sz="2400" dirty="0">
                <a:solidFill>
                  <a:srgbClr val="000000"/>
                </a:solidFill>
              </a:rPr>
              <a:t>)</a:t>
            </a:r>
          </a:p>
          <a:p>
            <a:pPr marL="285750" indent="-285750">
              <a:buFont typeface="Arial" panose="020B0604020202020204" pitchFamily="34" charset="0"/>
              <a:buChar char="•"/>
            </a:pPr>
            <a:r>
              <a:rPr lang="en-GB" sz="2400" dirty="0" smtClean="0">
                <a:solidFill>
                  <a:srgbClr val="000000"/>
                </a:solidFill>
              </a:rPr>
              <a:t>Keep </a:t>
            </a:r>
            <a:r>
              <a:rPr lang="en-GB" sz="2400" dirty="0">
                <a:solidFill>
                  <a:srgbClr val="000000"/>
                </a:solidFill>
              </a:rPr>
              <a:t>accommodation clean and tidy</a:t>
            </a:r>
          </a:p>
          <a:p>
            <a:pPr marL="285750" indent="-285750">
              <a:buFont typeface="Arial" panose="020B0604020202020204" pitchFamily="34" charset="0"/>
              <a:buChar char="•"/>
            </a:pPr>
            <a:r>
              <a:rPr lang="en-GB" sz="2400" dirty="0" smtClean="0">
                <a:solidFill>
                  <a:srgbClr val="000000"/>
                </a:solidFill>
              </a:rPr>
              <a:t>Take </a:t>
            </a:r>
            <a:r>
              <a:rPr lang="en-GB" sz="2400" dirty="0">
                <a:solidFill>
                  <a:srgbClr val="000000"/>
                </a:solidFill>
              </a:rPr>
              <a:t>responsibility of your own actions</a:t>
            </a:r>
          </a:p>
          <a:p>
            <a:pPr algn="ctr"/>
            <a:r>
              <a:rPr lang="en-GB" sz="3600" b="1" dirty="0">
                <a:solidFill>
                  <a:srgbClr val="FF0000"/>
                </a:solidFill>
              </a:rPr>
              <a:t>REMEMBER THAT WE ARE REPRESENTING CURWEN PRIMARY </a:t>
            </a:r>
            <a:r>
              <a:rPr lang="en-GB" sz="3600" b="1" dirty="0" smtClean="0">
                <a:solidFill>
                  <a:srgbClr val="FF0000"/>
                </a:solidFill>
              </a:rPr>
              <a:t>SCHOOL</a:t>
            </a:r>
          </a:p>
          <a:p>
            <a:pPr algn="ctr"/>
            <a:endParaRPr lang="en-GB" sz="3600" b="1" dirty="0">
              <a:solidFill>
                <a:srgbClr val="FF0000"/>
              </a:solidFill>
            </a:endParaRPr>
          </a:p>
          <a:p>
            <a:pPr algn="ctr"/>
            <a:r>
              <a:rPr lang="en-GB" sz="3600" b="1" dirty="0" smtClean="0">
                <a:solidFill>
                  <a:srgbClr val="FF0000"/>
                </a:solidFill>
              </a:rPr>
              <a:t>Child &amp; Parents to sign </a:t>
            </a:r>
            <a:endParaRPr lang="en-GB" sz="3600" b="1" dirty="0">
              <a:solidFill>
                <a:srgbClr val="FF0000"/>
              </a:solidFill>
            </a:endParaRPr>
          </a:p>
        </p:txBody>
      </p:sp>
    </p:spTree>
    <p:extLst>
      <p:ext uri="{BB962C8B-B14F-4D97-AF65-F5344CB8AC3E}">
        <p14:creationId xmlns:p14="http://schemas.microsoft.com/office/powerpoint/2010/main" val="1697886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duotone>
              <a:schemeClr val="bg1">
                <a:shade val="80000"/>
              </a:schemeClr>
              <a:schemeClr val="bg1">
                <a:tint val="98000"/>
                <a:satMod val="130000"/>
              </a:schemeClr>
            </a:duotone>
            <a:lum/>
          </a:blip>
          <a:srcRect/>
          <a:tile tx="0" ty="0" sx="100000" sy="100000" flip="none" algn="tl"/>
        </a:blipFill>
        <a:effectLst/>
      </p:bgPr>
    </p:bg>
    <p:spTree>
      <p:nvGrpSpPr>
        <p:cNvPr id="1" name=""/>
        <p:cNvGrpSpPr/>
        <p:nvPr/>
      </p:nvGrpSpPr>
      <p:grpSpPr>
        <a:xfrm>
          <a:off x="0" y="0"/>
          <a:ext cx="0" cy="0"/>
          <a:chOff x="0" y="0"/>
          <a:chExt cx="0" cy="0"/>
        </a:xfrm>
      </p:grpSpPr>
      <p:sp>
        <p:nvSpPr>
          <p:cNvPr id="4" name="TextBox 3"/>
          <p:cNvSpPr txBox="1"/>
          <p:nvPr/>
        </p:nvSpPr>
        <p:spPr>
          <a:xfrm>
            <a:off x="1282310" y="242119"/>
            <a:ext cx="5715283" cy="830997"/>
          </a:xfrm>
          <a:prstGeom prst="rect">
            <a:avLst/>
          </a:prstGeom>
          <a:noFill/>
        </p:spPr>
        <p:txBody>
          <a:bodyPr wrap="none" rtlCol="0">
            <a:spAutoFit/>
          </a:bodyPr>
          <a:lstStyle/>
          <a:p>
            <a:r>
              <a:rPr lang="en-GB" sz="4800" b="1" dirty="0" smtClean="0">
                <a:latin typeface="Times New Roman" panose="02020603050405020304" pitchFamily="18" charset="0"/>
                <a:cs typeface="Times New Roman" panose="02020603050405020304" pitchFamily="18" charset="0"/>
              </a:rPr>
              <a:t>Where are we going?</a:t>
            </a:r>
            <a:endParaRPr lang="en-GB" sz="4800" b="1" dirty="0">
              <a:latin typeface="Times New Roman" panose="02020603050405020304" pitchFamily="18" charset="0"/>
              <a:cs typeface="Times New Roman" panose="02020603050405020304" pitchFamily="18" charset="0"/>
            </a:endParaRPr>
          </a:p>
        </p:txBody>
      </p:sp>
      <p:pic>
        <p:nvPicPr>
          <p:cNvPr id="4098" name="Picture 2" descr="http://spainguides.com/wp-content/uploads/2015/01/maps-of-spain.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8617" y="1268759"/>
            <a:ext cx="4746646" cy="407063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www.clker.com/cliparts/T/G/b/7/r/A/red-dot-md.pn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31940" y="2618910"/>
            <a:ext cx="108012" cy="1080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9504" y="5355831"/>
            <a:ext cx="5524397" cy="830997"/>
          </a:xfrm>
          <a:prstGeom prst="rect">
            <a:avLst/>
          </a:prstGeom>
          <a:noFill/>
        </p:spPr>
        <p:txBody>
          <a:bodyPr wrap="none" rtlCol="0">
            <a:spAutoFit/>
          </a:bodyPr>
          <a:lstStyle/>
          <a:p>
            <a:r>
              <a:rPr lang="en-GB" sz="4800" b="1" dirty="0" smtClean="0">
                <a:latin typeface="Times New Roman" panose="02020603050405020304" pitchFamily="18" charset="0"/>
                <a:cs typeface="Times New Roman" panose="02020603050405020304" pitchFamily="18" charset="0"/>
              </a:rPr>
              <a:t>When are we going?</a:t>
            </a:r>
            <a:endParaRPr lang="en-GB" sz="4800" b="1" dirty="0">
              <a:latin typeface="Times New Roman" panose="02020603050405020304" pitchFamily="18" charset="0"/>
              <a:cs typeface="Times New Roman" panose="02020603050405020304" pitchFamily="18" charset="0"/>
            </a:endParaRPr>
          </a:p>
        </p:txBody>
      </p:sp>
      <p:sp>
        <p:nvSpPr>
          <p:cNvPr id="2" name="TextBox 1"/>
          <p:cNvSpPr txBox="1"/>
          <p:nvPr/>
        </p:nvSpPr>
        <p:spPr>
          <a:xfrm>
            <a:off x="1979712" y="6168272"/>
            <a:ext cx="6738448" cy="523220"/>
          </a:xfrm>
          <a:prstGeom prst="rect">
            <a:avLst/>
          </a:prstGeom>
          <a:noFill/>
        </p:spPr>
        <p:txBody>
          <a:bodyPr wrap="none" rtlCol="0">
            <a:spAutoFit/>
          </a:bodyPr>
          <a:lstStyle/>
          <a:p>
            <a:r>
              <a:rPr lang="en-GB" sz="2800" b="1" dirty="0" smtClean="0">
                <a:solidFill>
                  <a:srgbClr val="FF0000"/>
                </a:solidFill>
                <a:effectLst>
                  <a:outerShdw blurRad="38100" dist="38100" dir="2700000" algn="tl">
                    <a:srgbClr val="000000">
                      <a:alpha val="43137"/>
                    </a:srgbClr>
                  </a:outerShdw>
                </a:effectLst>
              </a:rPr>
              <a:t>Tuesday 2</a:t>
            </a:r>
            <a:r>
              <a:rPr lang="en-GB" sz="2800" b="1" baseline="30000" dirty="0" smtClean="0">
                <a:solidFill>
                  <a:srgbClr val="FF0000"/>
                </a:solidFill>
                <a:effectLst>
                  <a:outerShdw blurRad="38100" dist="38100" dir="2700000" algn="tl">
                    <a:srgbClr val="000000">
                      <a:alpha val="43137"/>
                    </a:srgbClr>
                  </a:outerShdw>
                </a:effectLst>
              </a:rPr>
              <a:t>nd</a:t>
            </a:r>
            <a:r>
              <a:rPr lang="en-GB" sz="2800" b="1" dirty="0" smtClean="0">
                <a:solidFill>
                  <a:srgbClr val="FF0000"/>
                </a:solidFill>
                <a:effectLst>
                  <a:outerShdw blurRad="38100" dist="38100" dir="2700000" algn="tl">
                    <a:srgbClr val="000000">
                      <a:alpha val="43137"/>
                    </a:srgbClr>
                  </a:outerShdw>
                </a:effectLst>
              </a:rPr>
              <a:t> June 2019- Friday 5</a:t>
            </a:r>
            <a:r>
              <a:rPr lang="en-GB" sz="2800" b="1" baseline="30000" dirty="0" smtClean="0">
                <a:solidFill>
                  <a:srgbClr val="FF0000"/>
                </a:solidFill>
                <a:effectLst>
                  <a:outerShdw blurRad="38100" dist="38100" dir="2700000" algn="tl">
                    <a:srgbClr val="000000">
                      <a:alpha val="43137"/>
                    </a:srgbClr>
                  </a:outerShdw>
                </a:effectLst>
              </a:rPr>
              <a:t>th</a:t>
            </a:r>
            <a:r>
              <a:rPr lang="en-GB" sz="2800" b="1" dirty="0" smtClean="0">
                <a:solidFill>
                  <a:srgbClr val="FF0000"/>
                </a:solidFill>
                <a:effectLst>
                  <a:outerShdw blurRad="38100" dist="38100" dir="2700000" algn="tl">
                    <a:srgbClr val="000000">
                      <a:alpha val="43137"/>
                    </a:srgbClr>
                  </a:outerShdw>
                </a:effectLst>
              </a:rPr>
              <a:t> June 2020 </a:t>
            </a:r>
            <a:endParaRPr lang="en-GB" sz="2800" b="1"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723E1074-D043-40D3-A5AF-504BD0345FF0}" type="datetime1">
              <a:rPr lang="en-GB" smtClean="0"/>
              <a:t>15/11/2019</a:t>
            </a:fld>
            <a:endParaRPr lang="en-GB" dirty="0"/>
          </a:p>
        </p:txBody>
      </p:sp>
      <p:sp>
        <p:nvSpPr>
          <p:cNvPr id="6" name="Slide Number Placeholder 5"/>
          <p:cNvSpPr>
            <a:spLocks noGrp="1"/>
          </p:cNvSpPr>
          <p:nvPr>
            <p:ph type="sldNum" sz="quarter" idx="12"/>
          </p:nvPr>
        </p:nvSpPr>
        <p:spPr/>
        <p:txBody>
          <a:bodyPr/>
          <a:lstStyle/>
          <a:p>
            <a:fld id="{62954BF3-FA91-4528-9E67-B6286EEF7815}" type="slidenum">
              <a:rPr lang="en-GB" smtClean="0"/>
              <a:t>4</a:t>
            </a:fld>
            <a:endParaRPr lang="en-GB" dirty="0"/>
          </a:p>
        </p:txBody>
      </p:sp>
      <p:pic>
        <p:nvPicPr>
          <p:cNvPr id="9"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92280" y="1988840"/>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13526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27584" y="404664"/>
            <a:ext cx="8136904" cy="6706964"/>
          </a:xfrm>
          <a:prstGeom prst="rect">
            <a:avLst/>
          </a:prstGeom>
          <a:noFill/>
        </p:spPr>
        <p:txBody>
          <a:bodyPr wrap="square" rtlCol="0">
            <a:spAutoFit/>
          </a:bodyPr>
          <a:lstStyle/>
          <a:p>
            <a:r>
              <a:rPr lang="en-GB" sz="3200" b="1" dirty="0" smtClean="0">
                <a:latin typeface="Times New Roman" panose="02020603050405020304" pitchFamily="18" charset="0"/>
                <a:cs typeface="Times New Roman" panose="02020603050405020304" pitchFamily="18" charset="0"/>
              </a:rPr>
              <a:t>Why?</a:t>
            </a:r>
          </a:p>
          <a:p>
            <a:pPr marL="342900" lvl="0" indent="-342900">
              <a:spcAft>
                <a:spcPts val="500"/>
              </a:spcAft>
              <a:buFont typeface="Arial" panose="020B0604020202020204" pitchFamily="34" charset="0"/>
              <a:buChar char="•"/>
            </a:pPr>
            <a:r>
              <a:rPr lang="en-GB" sz="2000" dirty="0">
                <a:solidFill>
                  <a:srgbClr val="000000"/>
                </a:solidFill>
              </a:rPr>
              <a:t>Drive students towards acceptance and understanding of different cultural </a:t>
            </a:r>
            <a:r>
              <a:rPr lang="en-GB" sz="2000" dirty="0" smtClean="0">
                <a:solidFill>
                  <a:srgbClr val="000000"/>
                </a:solidFill>
              </a:rPr>
              <a:t>communities </a:t>
            </a:r>
          </a:p>
          <a:p>
            <a:pPr marL="342900" lvl="0" indent="-342900">
              <a:spcAft>
                <a:spcPts val="500"/>
              </a:spcAft>
              <a:buFont typeface="Arial" panose="020B0604020202020204" pitchFamily="34" charset="0"/>
              <a:buChar char="•"/>
            </a:pPr>
            <a:r>
              <a:rPr lang="en-GB" sz="2000" dirty="0" smtClean="0">
                <a:solidFill>
                  <a:srgbClr val="000000"/>
                </a:solidFill>
              </a:rPr>
              <a:t>Enhanced </a:t>
            </a:r>
            <a:r>
              <a:rPr lang="en-GB" sz="2000" dirty="0">
                <a:solidFill>
                  <a:srgbClr val="000000"/>
                </a:solidFill>
              </a:rPr>
              <a:t>interest in global issues as well as a broader </a:t>
            </a:r>
            <a:r>
              <a:rPr lang="en-GB" sz="2000" dirty="0" smtClean="0">
                <a:solidFill>
                  <a:srgbClr val="000000"/>
                </a:solidFill>
              </a:rPr>
              <a:t>understanding of the wider world</a:t>
            </a:r>
            <a:endParaRPr lang="en-GB" sz="2000" dirty="0">
              <a:solidFill>
                <a:srgbClr val="000000"/>
              </a:solidFill>
            </a:endParaRPr>
          </a:p>
          <a:p>
            <a:pPr marL="342900" lvl="0" indent="-342900">
              <a:spcAft>
                <a:spcPts val="500"/>
              </a:spcAft>
              <a:buFont typeface="Arial" panose="020B0604020202020204" pitchFamily="34" charset="0"/>
              <a:buChar char="•"/>
            </a:pPr>
            <a:r>
              <a:rPr lang="en-GB" sz="2000" dirty="0">
                <a:solidFill>
                  <a:srgbClr val="000000"/>
                </a:solidFill>
              </a:rPr>
              <a:t>Encourage small-scale lifestyle changes </a:t>
            </a:r>
            <a:endParaRPr lang="en-GB" sz="2000" dirty="0" smtClean="0">
              <a:solidFill>
                <a:srgbClr val="000000"/>
              </a:solidFill>
            </a:endParaRPr>
          </a:p>
          <a:p>
            <a:pPr marL="342900" lvl="0" indent="-342900">
              <a:spcAft>
                <a:spcPts val="500"/>
              </a:spcAft>
              <a:buFont typeface="Arial" panose="020B0604020202020204" pitchFamily="34" charset="0"/>
              <a:buChar char="•"/>
            </a:pPr>
            <a:r>
              <a:rPr lang="en-GB" sz="2000" dirty="0" smtClean="0">
                <a:solidFill>
                  <a:srgbClr val="000000"/>
                </a:solidFill>
              </a:rPr>
              <a:t>Enhance </a:t>
            </a:r>
            <a:r>
              <a:rPr lang="en-GB" sz="2000" dirty="0">
                <a:solidFill>
                  <a:srgbClr val="000000"/>
                </a:solidFill>
              </a:rPr>
              <a:t>pupils’ awareness and interactions with diversity to support mutual </a:t>
            </a:r>
            <a:r>
              <a:rPr lang="en-GB" sz="2000" dirty="0" smtClean="0">
                <a:solidFill>
                  <a:srgbClr val="000000"/>
                </a:solidFill>
              </a:rPr>
              <a:t>respect</a:t>
            </a:r>
            <a:endParaRPr lang="en-GB" sz="2000" dirty="0">
              <a:solidFill>
                <a:srgbClr val="000000"/>
              </a:solidFill>
            </a:endParaRPr>
          </a:p>
          <a:p>
            <a:pPr marL="342900" lvl="0" indent="-342900">
              <a:spcAft>
                <a:spcPts val="500"/>
              </a:spcAft>
              <a:buFont typeface="Arial" panose="020B0604020202020204" pitchFamily="34" charset="0"/>
              <a:buChar char="•"/>
            </a:pPr>
            <a:r>
              <a:rPr lang="en-GB" sz="2000" dirty="0">
                <a:solidFill>
                  <a:srgbClr val="000000"/>
                </a:solidFill>
              </a:rPr>
              <a:t>Support specific areas of the curriculum and build on classroom experience</a:t>
            </a:r>
          </a:p>
          <a:p>
            <a:pPr marL="342900" lvl="0" indent="-342900">
              <a:spcAft>
                <a:spcPts val="500"/>
              </a:spcAft>
              <a:buFont typeface="Arial" panose="020B0604020202020204" pitchFamily="34" charset="0"/>
              <a:buChar char="•"/>
            </a:pPr>
            <a:r>
              <a:rPr lang="en-GB" sz="2000" dirty="0">
                <a:solidFill>
                  <a:srgbClr val="000000"/>
                </a:solidFill>
              </a:rPr>
              <a:t>Increase the profile of MFL in Curwen </a:t>
            </a:r>
          </a:p>
          <a:p>
            <a:pPr marL="342900" lvl="0" indent="-342900">
              <a:spcAft>
                <a:spcPts val="500"/>
              </a:spcAft>
              <a:buFont typeface="Arial" panose="020B0604020202020204" pitchFamily="34" charset="0"/>
              <a:buChar char="•"/>
            </a:pPr>
            <a:r>
              <a:rPr lang="en-GB" sz="2000" dirty="0">
                <a:solidFill>
                  <a:srgbClr val="000000"/>
                </a:solidFill>
              </a:rPr>
              <a:t>Develop the use of Spanish into a daily school practice</a:t>
            </a:r>
          </a:p>
          <a:p>
            <a:pPr marL="342900" lvl="0" indent="-342900">
              <a:spcAft>
                <a:spcPts val="500"/>
              </a:spcAft>
              <a:buFont typeface="Arial" panose="020B0604020202020204" pitchFamily="34" charset="0"/>
              <a:buChar char="•"/>
            </a:pPr>
            <a:r>
              <a:rPr lang="en-GB" sz="2000" dirty="0">
                <a:solidFill>
                  <a:srgbClr val="000000"/>
                </a:solidFill>
              </a:rPr>
              <a:t>Achieve language acquisition through practical immersion</a:t>
            </a:r>
          </a:p>
          <a:p>
            <a:pPr marL="342900" lvl="0" indent="-342900">
              <a:spcAft>
                <a:spcPts val="500"/>
              </a:spcAft>
              <a:buFont typeface="Arial" panose="020B0604020202020204" pitchFamily="34" charset="0"/>
              <a:buChar char="•"/>
            </a:pPr>
            <a:r>
              <a:rPr lang="en-GB" sz="2000" dirty="0">
                <a:solidFill>
                  <a:srgbClr val="000000"/>
                </a:solidFill>
              </a:rPr>
              <a:t>Incorporate the use of Spanish in Cross-curricular activities</a:t>
            </a:r>
          </a:p>
          <a:p>
            <a:pPr marL="342900" lvl="0" indent="-342900">
              <a:spcAft>
                <a:spcPts val="500"/>
              </a:spcAft>
              <a:buFont typeface="Arial" panose="020B0604020202020204" pitchFamily="34" charset="0"/>
              <a:buChar char="•"/>
            </a:pPr>
            <a:r>
              <a:rPr lang="en-GB" sz="2000" dirty="0">
                <a:solidFill>
                  <a:srgbClr val="000000"/>
                </a:solidFill>
              </a:rPr>
              <a:t>Develop a sense of achievement through their interaction with Spanish children</a:t>
            </a:r>
          </a:p>
          <a:p>
            <a:pPr marL="342900" lvl="0" indent="-342900">
              <a:spcAft>
                <a:spcPts val="500"/>
              </a:spcAft>
              <a:buFont typeface="Arial" panose="020B0604020202020204" pitchFamily="34" charset="0"/>
              <a:buChar char="•"/>
            </a:pPr>
            <a:r>
              <a:rPr lang="en-GB" sz="2000" dirty="0">
                <a:solidFill>
                  <a:srgbClr val="000000"/>
                </a:solidFill>
              </a:rPr>
              <a:t>Set up the </a:t>
            </a:r>
            <a:r>
              <a:rPr lang="en-GB" sz="2000" dirty="0" smtClean="0">
                <a:solidFill>
                  <a:srgbClr val="000000"/>
                </a:solidFill>
              </a:rPr>
              <a:t>foundation </a:t>
            </a:r>
            <a:r>
              <a:rPr lang="en-GB" sz="2000" dirty="0">
                <a:solidFill>
                  <a:srgbClr val="000000"/>
                </a:solidFill>
              </a:rPr>
              <a:t>to embark Curwen on an international adventure</a:t>
            </a:r>
          </a:p>
          <a:p>
            <a:pPr>
              <a:spcAft>
                <a:spcPts val="500"/>
              </a:spcAft>
            </a:pPr>
            <a:endParaRPr lang="en-GB" sz="3200" b="1" dirty="0" smtClean="0">
              <a:solidFill>
                <a:srgbClr val="000000"/>
              </a:solidFill>
              <a:latin typeface="Times New Roman" panose="02020603050405020304" pitchFamily="18" charset="0"/>
              <a:cs typeface="Times New Roman" panose="02020603050405020304" pitchFamily="18" charset="0"/>
            </a:endParaRPr>
          </a:p>
        </p:txBody>
      </p:sp>
      <p:sp>
        <p:nvSpPr>
          <p:cNvPr id="6" name="Date Placeholder 5"/>
          <p:cNvSpPr>
            <a:spLocks noGrp="1"/>
          </p:cNvSpPr>
          <p:nvPr>
            <p:ph type="dt" sz="half" idx="10"/>
          </p:nvPr>
        </p:nvSpPr>
        <p:spPr/>
        <p:txBody>
          <a:bodyPr/>
          <a:lstStyle/>
          <a:p>
            <a:fld id="{07A2A816-4182-49AC-831D-5D2EE9F0773E}" type="datetime1">
              <a:rPr lang="en-GB" smtClean="0"/>
              <a:t>15/11/2019</a:t>
            </a:fld>
            <a:endParaRPr lang="en-GB" dirty="0"/>
          </a:p>
        </p:txBody>
      </p:sp>
      <p:sp>
        <p:nvSpPr>
          <p:cNvPr id="7" name="Slide Number Placeholder 6"/>
          <p:cNvSpPr>
            <a:spLocks noGrp="1"/>
          </p:cNvSpPr>
          <p:nvPr>
            <p:ph type="sldNum" sz="quarter" idx="12"/>
          </p:nvPr>
        </p:nvSpPr>
        <p:spPr/>
        <p:txBody>
          <a:bodyPr/>
          <a:lstStyle/>
          <a:p>
            <a:fld id="{62954BF3-FA91-4528-9E67-B6286EEF7815}" type="slidenum">
              <a:rPr lang="en-GB" smtClean="0"/>
              <a:t>5</a:t>
            </a:fld>
            <a:endParaRPr lang="en-GB" dirty="0"/>
          </a:p>
        </p:txBody>
      </p:sp>
    </p:spTree>
    <p:extLst>
      <p:ext uri="{BB962C8B-B14F-4D97-AF65-F5344CB8AC3E}">
        <p14:creationId xmlns:p14="http://schemas.microsoft.com/office/powerpoint/2010/main" val="28324786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27584" y="734867"/>
            <a:ext cx="8155448" cy="6247864"/>
          </a:xfrm>
          <a:prstGeom prst="rect">
            <a:avLst/>
          </a:prstGeom>
          <a:noFill/>
        </p:spPr>
        <p:txBody>
          <a:bodyPr wrap="square" rtlCol="0">
            <a:spAutoFit/>
          </a:bodyPr>
          <a:lstStyle/>
          <a:p>
            <a:r>
              <a:rPr lang="en-GB" sz="3200" b="1" dirty="0" smtClean="0">
                <a:latin typeface="Times New Roman" panose="02020603050405020304" pitchFamily="18" charset="0"/>
                <a:cs typeface="Times New Roman" panose="02020603050405020304" pitchFamily="18" charset="0"/>
              </a:rPr>
              <a:t>The Impact:</a:t>
            </a:r>
          </a:p>
          <a:p>
            <a:r>
              <a:rPr lang="en-GB" sz="2100" dirty="0">
                <a:solidFill>
                  <a:srgbClr val="000000"/>
                </a:solidFill>
              </a:rPr>
              <a:t>Children at Curwen deserve every opportunity to expand their horizons and outlook in order to gain the best possible start in life. Many of our children have not left Plaistow/London let alone the country. This trip will enable our children, in a safe and educational manner, to gain a greater understanding of different cultures and traditions of another country. Not only will it feed their curious minds but enhance their appreciation of travel, demonstrating to them that there are opportunities and prospects outside of Plaistow/London/UK. Not only will it build their independence and resilience but as </a:t>
            </a:r>
            <a:r>
              <a:rPr lang="en-GB" sz="2100" dirty="0" smtClean="0">
                <a:solidFill>
                  <a:srgbClr val="000000"/>
                </a:solidFill>
              </a:rPr>
              <a:t>residential trips </a:t>
            </a:r>
            <a:r>
              <a:rPr lang="en-GB" sz="2100" dirty="0">
                <a:solidFill>
                  <a:srgbClr val="000000"/>
                </a:solidFill>
              </a:rPr>
              <a:t>to places such as Fair Play House have shown, it will build their self-confidence and will also inspire children in future year groups to share similar experiences. Studies show that one of the best ways to improve one’s language acquisition (NC requirement - MFL) is to immerse oneself in that environment and culture. What better place to improve their Spanish than in Spain itself? We hope that a trip like this will improve the speaking and listening skills of those involved whilst giving each individual an experience of a lifetime. </a:t>
            </a:r>
          </a:p>
          <a:p>
            <a:endParaRPr lang="en-GB" sz="3200" b="1" dirty="0" smtClean="0">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9B182F25-8048-4974-8E01-67343CDB3B64}" type="datetime1">
              <a:rPr lang="en-GB" smtClean="0"/>
              <a:t>15/11/2019</a:t>
            </a:fld>
            <a:endParaRPr lang="en-GB" dirty="0"/>
          </a:p>
        </p:txBody>
      </p:sp>
      <p:sp>
        <p:nvSpPr>
          <p:cNvPr id="3" name="Slide Number Placeholder 2"/>
          <p:cNvSpPr>
            <a:spLocks noGrp="1"/>
          </p:cNvSpPr>
          <p:nvPr>
            <p:ph type="sldNum" sz="quarter" idx="12"/>
          </p:nvPr>
        </p:nvSpPr>
        <p:spPr/>
        <p:txBody>
          <a:bodyPr/>
          <a:lstStyle/>
          <a:p>
            <a:fld id="{62954BF3-FA91-4528-9E67-B6286EEF7815}" type="slidenum">
              <a:rPr lang="en-GB" smtClean="0"/>
              <a:t>6</a:t>
            </a:fld>
            <a:endParaRPr lang="en-GB" dirty="0"/>
          </a:p>
        </p:txBody>
      </p:sp>
    </p:spTree>
    <p:extLst>
      <p:ext uri="{BB962C8B-B14F-4D97-AF65-F5344CB8AC3E}">
        <p14:creationId xmlns:p14="http://schemas.microsoft.com/office/powerpoint/2010/main" val="922431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flipH="1">
            <a:off x="1133330" y="237827"/>
            <a:ext cx="5472608" cy="2431435"/>
          </a:xfrm>
          <a:prstGeom prst="rect">
            <a:avLst/>
          </a:prstGeom>
          <a:noFill/>
        </p:spPr>
        <p:txBody>
          <a:bodyPr wrap="square" rtlCol="0">
            <a:spAutoFit/>
          </a:bodyPr>
          <a:lstStyle/>
          <a:p>
            <a:r>
              <a:rPr lang="en-GB" sz="3200" b="1" dirty="0" smtClean="0">
                <a:latin typeface="Times New Roman" panose="02020603050405020304" pitchFamily="18" charset="0"/>
                <a:cs typeface="Times New Roman" panose="02020603050405020304" pitchFamily="18" charset="0"/>
              </a:rPr>
              <a:t>About Cuellar</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A small rural village</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It is 165 km from Madrid airport</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Only 3 primary schools </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Lots of historical architecture</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Strong Spain heritage</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Villager live by an authentic Spanish culture  </a:t>
            </a:r>
            <a:endParaRPr lang="en-GB" sz="2000" b="1" dirty="0">
              <a:latin typeface="Times New Roman" panose="02020603050405020304" pitchFamily="18" charset="0"/>
              <a:cs typeface="Times New Roman" panose="02020603050405020304" pitchFamily="18" charset="0"/>
            </a:endParaRPr>
          </a:p>
        </p:txBody>
      </p:sp>
      <p:pic>
        <p:nvPicPr>
          <p:cNvPr id="6146" name="Picture 2" descr="http://pueblos.elnortedecastilla.es/segovia/files/images/pueblos/cuellar_a04.jpe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330" y="2871801"/>
            <a:ext cx="3222646" cy="241054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upload.wikimedia.org/wikipedia/commons/thumb/3/3d/ArcoSanBasilioCuellar.jpg/225px-ArcoSanBasilioCuellar.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4534" y="1988840"/>
            <a:ext cx="2143125" cy="160972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escuellar.es/wp-content/uploads/2014/05/fiesta-kiwi-colegio-santa-clara-ES-GGG_8859-1728x800_c.jpg">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55976" y="4077072"/>
            <a:ext cx="4511683" cy="2089895"/>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p:cNvSpPr>
            <a:spLocks noGrp="1"/>
          </p:cNvSpPr>
          <p:nvPr>
            <p:ph type="dt" sz="half" idx="10"/>
          </p:nvPr>
        </p:nvSpPr>
        <p:spPr/>
        <p:txBody>
          <a:bodyPr/>
          <a:lstStyle/>
          <a:p>
            <a:fld id="{8BA89F5E-150F-4C29-8378-66A5EDB27819}" type="datetime1">
              <a:rPr lang="en-GB" smtClean="0"/>
              <a:t>15/11/2019</a:t>
            </a:fld>
            <a:endParaRPr lang="en-GB" dirty="0"/>
          </a:p>
        </p:txBody>
      </p:sp>
      <p:sp>
        <p:nvSpPr>
          <p:cNvPr id="3" name="Slide Number Placeholder 2"/>
          <p:cNvSpPr>
            <a:spLocks noGrp="1"/>
          </p:cNvSpPr>
          <p:nvPr>
            <p:ph type="sldNum" sz="quarter" idx="12"/>
          </p:nvPr>
        </p:nvSpPr>
        <p:spPr/>
        <p:txBody>
          <a:bodyPr/>
          <a:lstStyle/>
          <a:p>
            <a:fld id="{62954BF3-FA91-4528-9E67-B6286EEF7815}" type="slidenum">
              <a:rPr lang="en-GB" smtClean="0"/>
              <a:t>7</a:t>
            </a:fld>
            <a:endParaRPr lang="en-GB" dirty="0"/>
          </a:p>
        </p:txBody>
      </p:sp>
    </p:spTree>
    <p:extLst>
      <p:ext uri="{BB962C8B-B14F-4D97-AF65-F5344CB8AC3E}">
        <p14:creationId xmlns:p14="http://schemas.microsoft.com/office/powerpoint/2010/main" val="3128364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43" y="3356992"/>
            <a:ext cx="8352928" cy="3084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115616" y="2114565"/>
            <a:ext cx="6912768" cy="2123658"/>
          </a:xfrm>
          <a:prstGeom prst="rect">
            <a:avLst/>
          </a:prstGeom>
          <a:solidFill>
            <a:schemeClr val="bg1"/>
          </a:solidFill>
        </p:spPr>
        <p:txBody>
          <a:bodyPr wrap="square" rtlCol="0">
            <a:spAutoFit/>
          </a:bodyPr>
          <a:lstStyle/>
          <a:p>
            <a:r>
              <a:rPr lang="en-GB" sz="3200" b="1" dirty="0" smtClean="0">
                <a:latin typeface="Times New Roman" panose="02020603050405020304" pitchFamily="18" charset="0"/>
                <a:cs typeface="Times New Roman" panose="02020603050405020304" pitchFamily="18" charset="0"/>
              </a:rPr>
              <a:t>Why </a:t>
            </a:r>
            <a:r>
              <a:rPr lang="en-GB" sz="3200" b="1" dirty="0">
                <a:latin typeface="Times New Roman" panose="02020603050405020304" pitchFamily="18" charset="0"/>
                <a:cs typeface="Times New Roman" panose="02020603050405020304" pitchFamily="18" charset="0"/>
              </a:rPr>
              <a:t>C</a:t>
            </a:r>
            <a:r>
              <a:rPr lang="en-GB" sz="3200" b="1" dirty="0" smtClean="0">
                <a:latin typeface="Times New Roman" panose="02020603050405020304" pitchFamily="18" charset="0"/>
                <a:cs typeface="Times New Roman" panose="02020603050405020304" pitchFamily="18" charset="0"/>
              </a:rPr>
              <a:t>uellar</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Curwen and Santa Clara have built strong links over the past 5 years</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Have visited Curwen three times</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Pupils are familiar with both the teachers and the pupils </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Summer holiday club activities </a:t>
            </a:r>
            <a:endParaRPr lang="en-GB" sz="2000" b="1" dirty="0">
              <a:latin typeface="Times New Roman" panose="02020603050405020304" pitchFamily="18" charset="0"/>
              <a:cs typeface="Times New Roman" panose="02020603050405020304" pitchFamily="18" charset="0"/>
            </a:endParaRPr>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40025">
            <a:off x="179512" y="246166"/>
            <a:ext cx="2210879" cy="16505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217654"/>
            <a:ext cx="2195736" cy="163544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878039">
            <a:off x="6156176" y="502592"/>
            <a:ext cx="2195736" cy="163544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6"/>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7" name="Rectangle 7"/>
          <p:cNvSpPr>
            <a:spLocks noChangeArrowheads="1"/>
          </p:cNvSpPr>
          <p:nvPr/>
        </p:nvSpPr>
        <p:spPr bwMode="auto">
          <a:xfrm>
            <a:off x="0" y="1495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8"/>
          <p:cNvSpPr>
            <a:spLocks noChangeArrowheads="1"/>
          </p:cNvSpPr>
          <p:nvPr/>
        </p:nvSpPr>
        <p:spPr bwMode="auto">
          <a:xfrm>
            <a:off x="0" y="25241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Date Placeholder 8"/>
          <p:cNvSpPr>
            <a:spLocks noGrp="1"/>
          </p:cNvSpPr>
          <p:nvPr>
            <p:ph type="dt" sz="half" idx="10"/>
          </p:nvPr>
        </p:nvSpPr>
        <p:spPr/>
        <p:txBody>
          <a:bodyPr/>
          <a:lstStyle/>
          <a:p>
            <a:fld id="{3DEBDF80-0D6E-48CE-990D-3A2205A333ED}" type="datetime1">
              <a:rPr lang="en-GB" smtClean="0"/>
              <a:t>15/11/2019</a:t>
            </a:fld>
            <a:endParaRPr lang="en-GB" dirty="0"/>
          </a:p>
        </p:txBody>
      </p:sp>
      <p:sp>
        <p:nvSpPr>
          <p:cNvPr id="10" name="Slide Number Placeholder 9"/>
          <p:cNvSpPr>
            <a:spLocks noGrp="1"/>
          </p:cNvSpPr>
          <p:nvPr>
            <p:ph type="sldNum" sz="quarter" idx="11"/>
          </p:nvPr>
        </p:nvSpPr>
        <p:spPr/>
        <p:txBody>
          <a:bodyPr/>
          <a:lstStyle/>
          <a:p>
            <a:fld id="{62954BF3-FA91-4528-9E67-B6286EEF7815}" type="slidenum">
              <a:rPr lang="en-GB" smtClean="0"/>
              <a:t>8</a:t>
            </a:fld>
            <a:endParaRPr lang="en-GB" dirty="0"/>
          </a:p>
        </p:txBody>
      </p:sp>
    </p:spTree>
    <p:extLst>
      <p:ext uri="{BB962C8B-B14F-4D97-AF65-F5344CB8AC3E}">
        <p14:creationId xmlns:p14="http://schemas.microsoft.com/office/powerpoint/2010/main" val="910823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27584" y="665080"/>
            <a:ext cx="5811399" cy="3231654"/>
          </a:xfrm>
          <a:prstGeom prst="rect">
            <a:avLst/>
          </a:prstGeom>
          <a:noFill/>
        </p:spPr>
        <p:txBody>
          <a:bodyPr wrap="none" rtlCol="0">
            <a:spAutoFit/>
          </a:bodyPr>
          <a:lstStyle/>
          <a:p>
            <a:r>
              <a:rPr lang="en-GB" sz="3200" b="1" dirty="0" smtClean="0">
                <a:latin typeface="Times New Roman" panose="02020603050405020304" pitchFamily="18" charset="0"/>
                <a:cs typeface="Times New Roman" panose="02020603050405020304" pitchFamily="18" charset="0"/>
              </a:rPr>
              <a:t>Santa Clara Primary School</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It is a community school like Curwen</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350 pupils</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It is a British council school</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They have visited </a:t>
            </a:r>
            <a:r>
              <a:rPr lang="en-GB" sz="2000" b="1" dirty="0">
                <a:latin typeface="Times New Roman" panose="02020603050405020304" pitchFamily="18" charset="0"/>
                <a:cs typeface="Times New Roman" panose="02020603050405020304" pitchFamily="18" charset="0"/>
              </a:rPr>
              <a:t>C</a:t>
            </a:r>
            <a:r>
              <a:rPr lang="en-GB" sz="2000" b="1" dirty="0" smtClean="0">
                <a:latin typeface="Times New Roman" panose="02020603050405020304" pitchFamily="18" charset="0"/>
                <a:cs typeface="Times New Roman" panose="02020603050405020304" pitchFamily="18" charset="0"/>
              </a:rPr>
              <a:t>urwen for the past 3 years</a:t>
            </a:r>
          </a:p>
          <a:p>
            <a:pPr marL="457200" indent="-457200">
              <a:buFont typeface="Arial" panose="020B0604020202020204" pitchFamily="34" charset="0"/>
              <a:buChar char="•"/>
            </a:pPr>
            <a:r>
              <a:rPr lang="en-GB" sz="2000" b="1" dirty="0" smtClean="0">
                <a:solidFill>
                  <a:srgbClr val="FF0000"/>
                </a:solidFill>
                <a:latin typeface="Times New Roman" panose="02020603050405020304" pitchFamily="18" charset="0"/>
                <a:cs typeface="Times New Roman" panose="02020603050405020304" pitchFamily="18" charset="0"/>
              </a:rPr>
              <a:t>Their next visit is 8</a:t>
            </a:r>
            <a:r>
              <a:rPr lang="en-GB" sz="2000" b="1" baseline="30000" dirty="0" smtClean="0">
                <a:solidFill>
                  <a:srgbClr val="FF0000"/>
                </a:solidFill>
                <a:latin typeface="Times New Roman" panose="02020603050405020304" pitchFamily="18" charset="0"/>
                <a:cs typeface="Times New Roman" panose="02020603050405020304" pitchFamily="18" charset="0"/>
              </a:rPr>
              <a:t>th</a:t>
            </a:r>
            <a:r>
              <a:rPr lang="en-GB" sz="2000" b="1" dirty="0" smtClean="0">
                <a:solidFill>
                  <a:srgbClr val="FF0000"/>
                </a:solidFill>
                <a:latin typeface="Times New Roman" panose="02020603050405020304" pitchFamily="18" charset="0"/>
                <a:cs typeface="Times New Roman" panose="02020603050405020304" pitchFamily="18" charset="0"/>
              </a:rPr>
              <a:t> to 11</a:t>
            </a:r>
            <a:r>
              <a:rPr lang="en-GB" sz="2000" b="1" baseline="30000" dirty="0" smtClean="0">
                <a:solidFill>
                  <a:srgbClr val="FF0000"/>
                </a:solidFill>
                <a:latin typeface="Times New Roman" panose="02020603050405020304" pitchFamily="18" charset="0"/>
                <a:cs typeface="Times New Roman" panose="02020603050405020304" pitchFamily="18" charset="0"/>
              </a:rPr>
              <a:t>th</a:t>
            </a:r>
            <a:r>
              <a:rPr lang="en-GB" sz="2000" b="1" dirty="0" smtClean="0">
                <a:solidFill>
                  <a:srgbClr val="FF0000"/>
                </a:solidFill>
                <a:latin typeface="Times New Roman" panose="02020603050405020304" pitchFamily="18" charset="0"/>
                <a:cs typeface="Times New Roman" panose="02020603050405020304" pitchFamily="18" charset="0"/>
              </a:rPr>
              <a:t> June 2020</a:t>
            </a:r>
          </a:p>
          <a:p>
            <a:pPr marL="457200" indent="-457200">
              <a:buFont typeface="Arial" panose="020B0604020202020204" pitchFamily="34" charset="0"/>
              <a:buChar char="•"/>
            </a:pPr>
            <a:r>
              <a:rPr lang="en-GB" sz="2000" b="1" dirty="0" smtClean="0">
                <a:latin typeface="Times New Roman" panose="02020603050405020304" pitchFamily="18" charset="0"/>
                <a:cs typeface="Times New Roman" panose="02020603050405020304" pitchFamily="18" charset="0"/>
              </a:rPr>
              <a:t>Activities &amp; trips with pupils from both schools</a:t>
            </a:r>
          </a:p>
          <a:p>
            <a:pPr marL="457200" indent="-457200">
              <a:buFont typeface="Arial" panose="020B0604020202020204" pitchFamily="34" charset="0"/>
              <a:buChar char="•"/>
            </a:pPr>
            <a:endParaRPr lang="en-GB" sz="2000" b="1" dirty="0">
              <a:latin typeface="Times New Roman" panose="02020603050405020304" pitchFamily="18" charset="0"/>
              <a:cs typeface="Times New Roman" panose="02020603050405020304" pitchFamily="18" charset="0"/>
            </a:endParaRPr>
          </a:p>
          <a:p>
            <a:endParaRPr lang="en-GB" sz="3200" b="1" dirty="0">
              <a:latin typeface="Times New Roman" panose="02020603050405020304" pitchFamily="18" charset="0"/>
              <a:cs typeface="Times New Roman" panose="02020603050405020304" pitchFamily="18" charset="0"/>
            </a:endParaRPr>
          </a:p>
        </p:txBody>
      </p:sp>
      <p:pic>
        <p:nvPicPr>
          <p:cNvPr id="5123" name="Picture 3" descr="M:\MFL1\Photos for website-MATTHEW\IMG_138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1047" y="4046581"/>
            <a:ext cx="3384376" cy="252783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87624" y="3677249"/>
            <a:ext cx="4162422" cy="369332"/>
          </a:xfrm>
          <a:prstGeom prst="rect">
            <a:avLst/>
          </a:prstGeom>
          <a:noFill/>
        </p:spPr>
        <p:txBody>
          <a:bodyPr wrap="none" rtlCol="0">
            <a:spAutoFit/>
          </a:bodyPr>
          <a:lstStyle/>
          <a:p>
            <a:r>
              <a:rPr lang="en-GB" dirty="0" smtClean="0"/>
              <a:t>http://ceipsantaclara.centros.educa.jcyl.es</a:t>
            </a:r>
            <a:endParaRPr lang="en-GB" dirty="0"/>
          </a:p>
        </p:txBody>
      </p:sp>
      <p:sp>
        <p:nvSpPr>
          <p:cNvPr id="2" name="Rectangle 1"/>
          <p:cNvSpPr/>
          <p:nvPr/>
        </p:nvSpPr>
        <p:spPr>
          <a:xfrm>
            <a:off x="1115616" y="3296569"/>
            <a:ext cx="7704856" cy="923330"/>
          </a:xfrm>
          <a:prstGeom prst="rect">
            <a:avLst/>
          </a:prstGeom>
        </p:spPr>
        <p:txBody>
          <a:bodyPr wrap="square">
            <a:spAutoFit/>
          </a:bodyPr>
          <a:lstStyle/>
          <a:p>
            <a:r>
              <a:rPr lang="en-GB" dirty="0">
                <a:hlinkClick r:id="rId3"/>
              </a:rPr>
              <a:t>http://</a:t>
            </a:r>
            <a:r>
              <a:rPr lang="en-GB" dirty="0" smtClean="0">
                <a:hlinkClick r:id="rId3"/>
              </a:rPr>
              <a:t>www.kizoa.es/slideshow/d26919659k5258334o2</a:t>
            </a:r>
            <a:endParaRPr lang="en-GB" dirty="0" smtClean="0"/>
          </a:p>
          <a:p>
            <a:endParaRPr lang="en-GB" dirty="0" smtClean="0"/>
          </a:p>
          <a:p>
            <a:endParaRPr lang="en-GB" dirty="0"/>
          </a:p>
        </p:txBody>
      </p:sp>
      <p:sp>
        <p:nvSpPr>
          <p:cNvPr id="3" name="Date Placeholder 2"/>
          <p:cNvSpPr>
            <a:spLocks noGrp="1"/>
          </p:cNvSpPr>
          <p:nvPr>
            <p:ph type="dt" sz="half" idx="10"/>
          </p:nvPr>
        </p:nvSpPr>
        <p:spPr/>
        <p:txBody>
          <a:bodyPr/>
          <a:lstStyle/>
          <a:p>
            <a:fld id="{315C271A-D005-4E14-9BE0-9B2A462561A6}" type="datetime1">
              <a:rPr lang="en-GB" smtClean="0"/>
              <a:t>15/11/2019</a:t>
            </a:fld>
            <a:endParaRPr lang="en-GB" dirty="0"/>
          </a:p>
        </p:txBody>
      </p:sp>
      <p:sp>
        <p:nvSpPr>
          <p:cNvPr id="7" name="Slide Number Placeholder 6"/>
          <p:cNvSpPr>
            <a:spLocks noGrp="1"/>
          </p:cNvSpPr>
          <p:nvPr>
            <p:ph type="sldNum" sz="quarter" idx="12"/>
          </p:nvPr>
        </p:nvSpPr>
        <p:spPr/>
        <p:txBody>
          <a:bodyPr/>
          <a:lstStyle/>
          <a:p>
            <a:fld id="{62954BF3-FA91-4528-9E67-B6286EEF7815}" type="slidenum">
              <a:rPr lang="en-GB" smtClean="0"/>
              <a:t>9</a:t>
            </a:fld>
            <a:endParaRPr lang="en-GB" dirty="0"/>
          </a:p>
        </p:txBody>
      </p:sp>
    </p:spTree>
    <p:extLst>
      <p:ext uri="{BB962C8B-B14F-4D97-AF65-F5344CB8AC3E}">
        <p14:creationId xmlns:p14="http://schemas.microsoft.com/office/powerpoint/2010/main" val="5575890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0" y="1001107"/>
            <a:ext cx="3960068" cy="1143000"/>
          </a:xfrm>
        </p:spPr>
        <p:txBody>
          <a:bodyPr/>
          <a:lstStyle/>
          <a:p>
            <a:pPr algn="ctr"/>
            <a:r>
              <a:rPr lang="en-GB" sz="6600" dirty="0" smtClean="0">
                <a:solidFill>
                  <a:srgbClr val="0000FF"/>
                </a:solidFill>
              </a:rPr>
              <a:t>Last Year’s Trip</a:t>
            </a:r>
            <a:endParaRPr lang="en-GB" sz="6600" dirty="0">
              <a:solidFill>
                <a:srgbClr val="0000FF"/>
              </a:solidFill>
            </a:endParaRPr>
          </a:p>
        </p:txBody>
      </p:sp>
      <p:sp>
        <p:nvSpPr>
          <p:cNvPr id="3" name="Content Placeholder 2"/>
          <p:cNvSpPr>
            <a:spLocks noGrp="1"/>
          </p:cNvSpPr>
          <p:nvPr>
            <p:ph idx="1"/>
          </p:nvPr>
        </p:nvSpPr>
        <p:spPr>
          <a:xfrm>
            <a:off x="539552" y="2132856"/>
            <a:ext cx="7467600" cy="4419600"/>
          </a:xfrm>
        </p:spPr>
        <p:txBody>
          <a:bodyPr>
            <a:normAutofit/>
          </a:bodyPr>
          <a:lstStyle/>
          <a:p>
            <a:r>
              <a:rPr lang="en-GB" dirty="0">
                <a:solidFill>
                  <a:srgbClr val="000000"/>
                </a:solidFill>
              </a:rPr>
              <a:t>Now </a:t>
            </a:r>
            <a:r>
              <a:rPr lang="en-GB" dirty="0" smtClean="0">
                <a:solidFill>
                  <a:srgbClr val="000000"/>
                </a:solidFill>
              </a:rPr>
              <a:t>25% </a:t>
            </a:r>
            <a:r>
              <a:rPr lang="en-GB" dirty="0">
                <a:solidFill>
                  <a:srgbClr val="000000"/>
                </a:solidFill>
              </a:rPr>
              <a:t>of Year 5 pupils from Curwen have visited </a:t>
            </a:r>
            <a:r>
              <a:rPr lang="en-GB" dirty="0" smtClean="0">
                <a:solidFill>
                  <a:srgbClr val="000000"/>
                </a:solidFill>
              </a:rPr>
              <a:t>Spain. </a:t>
            </a:r>
            <a:endParaRPr lang="en-GB" dirty="0">
              <a:solidFill>
                <a:srgbClr val="000000"/>
              </a:solidFill>
            </a:endParaRPr>
          </a:p>
          <a:p>
            <a:r>
              <a:rPr lang="en-GB" dirty="0" smtClean="0">
                <a:solidFill>
                  <a:srgbClr val="000000"/>
                </a:solidFill>
              </a:rPr>
              <a:t>Pupils </a:t>
            </a:r>
            <a:r>
              <a:rPr lang="en-GB" dirty="0">
                <a:solidFill>
                  <a:srgbClr val="000000"/>
                </a:solidFill>
              </a:rPr>
              <a:t>were able to make links between the history taught through the Curwen curriculum and the architecture and history in the various locations </a:t>
            </a:r>
            <a:r>
              <a:rPr lang="en-GB" dirty="0" smtClean="0">
                <a:solidFill>
                  <a:srgbClr val="000000"/>
                </a:solidFill>
              </a:rPr>
              <a:t>visited in Spain. </a:t>
            </a:r>
          </a:p>
          <a:p>
            <a:r>
              <a:rPr lang="en-GB" dirty="0" smtClean="0">
                <a:solidFill>
                  <a:srgbClr val="000000"/>
                </a:solidFill>
              </a:rPr>
              <a:t>The </a:t>
            </a:r>
            <a:r>
              <a:rPr lang="en-GB" dirty="0">
                <a:solidFill>
                  <a:srgbClr val="000000"/>
                </a:solidFill>
              </a:rPr>
              <a:t>authentic Spanish nature of Segovia inspired rich conversation and both children and staff were in awe. </a:t>
            </a:r>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dirty="0"/>
          </a:p>
        </p:txBody>
      </p:sp>
      <p:sp>
        <p:nvSpPr>
          <p:cNvPr id="5" name="Slide Number Placeholder 4"/>
          <p:cNvSpPr>
            <a:spLocks noGrp="1"/>
          </p:cNvSpPr>
          <p:nvPr>
            <p:ph type="sldNum" sz="quarter" idx="11"/>
          </p:nvPr>
        </p:nvSpPr>
        <p:spPr/>
        <p:txBody>
          <a:bodyPr/>
          <a:lstStyle/>
          <a:p>
            <a:fld id="{62954BF3-FA91-4528-9E67-B6286EEF7815}" type="slidenum">
              <a:rPr lang="en-GB" smtClean="0"/>
              <a:t>10</a:t>
            </a:fld>
            <a:endParaRPr lang="en-GB" dirty="0"/>
          </a:p>
        </p:txBody>
      </p:sp>
      <p:pic>
        <p:nvPicPr>
          <p:cNvPr id="1026" name="Picture 2" descr="main-20160610_091352_resiz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6632"/>
            <a:ext cx="4464496" cy="1768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3446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11</a:t>
            </a:fld>
            <a:endParaRPr lang="en-GB"/>
          </a:p>
        </p:txBody>
      </p:sp>
      <p:pic>
        <p:nvPicPr>
          <p:cNvPr id="5123" name="Picture 3" descr="W:\MFLStorage\2016-2017 SPANISH TRIP\TRIP PHOTOS 2017\Kid's cameras\Sultan's\DSC0107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83361" y="4005064"/>
            <a:ext cx="5760640" cy="324036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W:\MFLStorage\2016-2017 SPANISH TRIP\TRIP PHOTOS 2017\Kid's cameras\Sultan's\DSC0109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5" y="260648"/>
            <a:ext cx="6432715" cy="48245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4869160"/>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5303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12</a:t>
            </a:fld>
            <a:endParaRPr lang="en-GB"/>
          </a:p>
        </p:txBody>
      </p:sp>
      <p:pic>
        <p:nvPicPr>
          <p:cNvPr id="3074" name="Picture 2" descr="W:\MFLStorage\2016-2017 SPANISH TRIP\TRIP PHOTOS 2017\Camera 3\DSCN011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140968"/>
            <a:ext cx="4032448" cy="302433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W:\MFLStorage\2016-2017 SPANISH TRIP\TRIP PHOTOS 2017\Camera 3\DSCN012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9952" y="404664"/>
            <a:ext cx="4320480" cy="32403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620688"/>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820430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13</a:t>
            </a:fld>
            <a:endParaRPr lang="en-GB"/>
          </a:p>
        </p:txBody>
      </p:sp>
      <p:pic>
        <p:nvPicPr>
          <p:cNvPr id="4098" name="Picture 2" descr="W:\MFLStorage\2016-2017 SPANISH TRIP\TRIP PHOTOS 2017\Camera 4\DSCN01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87724" y="3070140"/>
            <a:ext cx="5088565" cy="381642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W:\MFLStorage\2016-2017 SPANISH TRIP\TRIP PHOTOS 2017\Camera 4\DSCN014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35896" y="-443219"/>
            <a:ext cx="5088565" cy="381642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MFLStorage\2016-2017 SPANISH TRIP\TRIP PHOTOS 2017\Camera 4\DSCN015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771027"/>
            <a:ext cx="4272475" cy="32043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3568" y="4797152"/>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17001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14</a:t>
            </a:fld>
            <a:endParaRPr lang="en-GB"/>
          </a:p>
        </p:txBody>
      </p:sp>
      <p:pic>
        <p:nvPicPr>
          <p:cNvPr id="2050" name="Picture 2" descr="W:\MFLStorage\2016-2017 SPANISH TRIP\TRIP PHOTOS 2017\Camera 1\DSCN01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530399"/>
            <a:ext cx="4128459" cy="30963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MFLStorage\2016-2017 SPANISH TRIP\TRIP PHOTOS 2017\Camera 1\DSCN02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3753594"/>
            <a:ext cx="3360373"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W:\MFLStorage\2016-2017 SPANISH TRIP\TRIP PHOTOS 2017\Camera 2\DSCN009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19531" y="310369"/>
            <a:ext cx="4224469" cy="316835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MFLStorage\2016-2017 SPANISH TRIP\TRIP PHOTOS 2017\Camera 4\DSCN000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19531" y="3645024"/>
            <a:ext cx="3744416" cy="28083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35896" y="2690889"/>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25235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179575" y="427310"/>
            <a:ext cx="2464649" cy="1200329"/>
          </a:xfrm>
          <a:prstGeom prst="rect">
            <a:avLst/>
          </a:prstGeom>
          <a:noFill/>
        </p:spPr>
        <p:txBody>
          <a:bodyPr wrap="none" rtlCol="0">
            <a:spAutoFit/>
          </a:bodyPr>
          <a:lstStyle/>
          <a:p>
            <a:r>
              <a:rPr lang="en-GB" sz="7200" b="1" u="sng" dirty="0" smtClean="0">
                <a:solidFill>
                  <a:srgbClr val="0000FF"/>
                </a:solidFill>
                <a:effectLst>
                  <a:outerShdw blurRad="38100" dist="38100" dir="2700000" algn="tl">
                    <a:srgbClr val="000000">
                      <a:alpha val="43137"/>
                    </a:srgbClr>
                  </a:outerShdw>
                </a:effectLst>
              </a:rPr>
              <a:t>Travel</a:t>
            </a:r>
            <a:endParaRPr lang="en-GB" sz="7200" b="1" u="sng" dirty="0">
              <a:solidFill>
                <a:srgbClr val="0000FF"/>
              </a:solidFill>
              <a:effectLst>
                <a:outerShdw blurRad="38100" dist="38100" dir="2700000" algn="tl">
                  <a:srgbClr val="000000">
                    <a:alpha val="43137"/>
                  </a:srgbClr>
                </a:outerShdw>
              </a:effectLst>
            </a:endParaRPr>
          </a:p>
        </p:txBody>
      </p:sp>
      <p:sp>
        <p:nvSpPr>
          <p:cNvPr id="6" name="TextBox 5"/>
          <p:cNvSpPr txBox="1"/>
          <p:nvPr/>
        </p:nvSpPr>
        <p:spPr>
          <a:xfrm>
            <a:off x="1847004" y="1916832"/>
            <a:ext cx="6006644" cy="461665"/>
          </a:xfrm>
          <a:prstGeom prst="rect">
            <a:avLst/>
          </a:prstGeom>
          <a:noFill/>
        </p:spPr>
        <p:txBody>
          <a:bodyPr wrap="none" rtlCol="0">
            <a:spAutoFit/>
          </a:bodyPr>
          <a:lstStyle/>
          <a:p>
            <a:r>
              <a:rPr lang="en-GB" sz="2400" b="1" dirty="0" smtClean="0">
                <a:solidFill>
                  <a:srgbClr val="000000"/>
                </a:solidFill>
                <a:latin typeface="Times New Roman" panose="02020603050405020304" pitchFamily="18" charset="0"/>
                <a:cs typeface="Times New Roman" panose="02020603050405020304" pitchFamily="18" charset="0"/>
              </a:rPr>
              <a:t>We will travel by coach to and from airports</a:t>
            </a:r>
            <a:endParaRPr lang="en-GB" sz="2400" b="1" dirty="0">
              <a:solidFill>
                <a:srgbClr val="000000"/>
              </a:solidFill>
              <a:latin typeface="Times New Roman" panose="02020603050405020304" pitchFamily="18" charset="0"/>
              <a:cs typeface="Times New Roman" panose="02020603050405020304" pitchFamily="18" charset="0"/>
            </a:endParaRPr>
          </a:p>
        </p:txBody>
      </p:sp>
      <p:pic>
        <p:nvPicPr>
          <p:cNvPr id="7170" name="Picture 2" descr="http://www.jerramfalkus.co.uk/images/uploads/1409395777_curwen1800.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39651" y="476672"/>
            <a:ext cx="2913810" cy="144016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i.dailymail.co.uk/i/pix/2012/11/01/article-2226185-1280648F000005DC-904_634x424.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2569369"/>
            <a:ext cx="2799480" cy="18722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256454" y="2718763"/>
            <a:ext cx="3429978" cy="461665"/>
          </a:xfrm>
          <a:prstGeom prst="rect">
            <a:avLst/>
          </a:prstGeom>
          <a:noFill/>
        </p:spPr>
        <p:txBody>
          <a:bodyPr wrap="none" rtlCol="0">
            <a:spAutoFit/>
          </a:bodyPr>
          <a:lstStyle/>
          <a:p>
            <a:r>
              <a:rPr lang="en-GB" sz="2400" b="1" dirty="0"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30 Children and 6 adults</a:t>
            </a:r>
            <a:endParaRPr lang="en-GB" sz="2400" b="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TextBox 7"/>
          <p:cNvSpPr txBox="1"/>
          <p:nvPr/>
        </p:nvSpPr>
        <p:spPr>
          <a:xfrm>
            <a:off x="1835696" y="5445224"/>
            <a:ext cx="6533520" cy="954107"/>
          </a:xfrm>
          <a:prstGeom prst="rect">
            <a:avLst/>
          </a:prstGeom>
          <a:noFill/>
        </p:spPr>
        <p:txBody>
          <a:bodyPr wrap="none" rtlCol="0">
            <a:spAutoFit/>
          </a:bodyPr>
          <a:lstStyle/>
          <a:p>
            <a:r>
              <a:rPr lang="en-GB" sz="2800" b="1" dirty="0" smtClean="0">
                <a:solidFill>
                  <a:srgbClr val="000000"/>
                </a:solidFill>
                <a:latin typeface="Times New Roman" panose="02020603050405020304" pitchFamily="18" charset="0"/>
                <a:cs typeface="Times New Roman" panose="02020603050405020304" pitchFamily="18" charset="0"/>
              </a:rPr>
              <a:t>From Stansted airport to Madrid Airport</a:t>
            </a:r>
          </a:p>
          <a:p>
            <a:r>
              <a:rPr lang="en-GB" sz="2800" b="1" dirty="0" smtClean="0">
                <a:solidFill>
                  <a:srgbClr val="000000"/>
                </a:solidFill>
                <a:latin typeface="Times New Roman" panose="02020603050405020304" pitchFamily="18" charset="0"/>
                <a:cs typeface="Times New Roman" panose="02020603050405020304" pitchFamily="18" charset="0"/>
              </a:rPr>
              <a:t>The flight will take just under 2 hours</a:t>
            </a:r>
            <a:endParaRPr lang="en-GB" sz="2800" b="1" dirty="0">
              <a:solidFill>
                <a:srgbClr val="00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8401FA4C-6ACF-489B-B9EB-F6AE32291FB7}" type="datetime1">
              <a:rPr lang="en-GB" smtClean="0"/>
              <a:t>15/11/2019</a:t>
            </a:fld>
            <a:endParaRPr lang="en-GB" dirty="0"/>
          </a:p>
        </p:txBody>
      </p:sp>
      <p:sp>
        <p:nvSpPr>
          <p:cNvPr id="3" name="Slide Number Placeholder 2"/>
          <p:cNvSpPr>
            <a:spLocks noGrp="1"/>
          </p:cNvSpPr>
          <p:nvPr>
            <p:ph type="sldNum" sz="quarter" idx="12"/>
          </p:nvPr>
        </p:nvSpPr>
        <p:spPr/>
        <p:txBody>
          <a:bodyPr/>
          <a:lstStyle/>
          <a:p>
            <a:fld id="{62954BF3-FA91-4528-9E67-B6286EEF7815}" type="slidenum">
              <a:rPr lang="en-GB" smtClean="0"/>
              <a:t>15</a:t>
            </a:fld>
            <a:endParaRPr lang="en-GB" dirty="0"/>
          </a:p>
        </p:txBody>
      </p:sp>
      <p:sp>
        <p:nvSpPr>
          <p:cNvPr id="10" name="TextBox 9"/>
          <p:cNvSpPr txBox="1"/>
          <p:nvPr/>
        </p:nvSpPr>
        <p:spPr>
          <a:xfrm>
            <a:off x="1043608" y="3341431"/>
            <a:ext cx="1755609" cy="461665"/>
          </a:xfrm>
          <a:prstGeom prst="rect">
            <a:avLst/>
          </a:prstGeom>
          <a:noFill/>
        </p:spPr>
        <p:txBody>
          <a:bodyPr wrap="none" rtlCol="0">
            <a:spAutoFit/>
          </a:bodyPr>
          <a:lstStyle/>
          <a:p>
            <a:r>
              <a:rPr lang="en-GB" sz="2400" b="1" dirty="0" smtClean="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rPr>
              <a:t>Mrs Marle</a:t>
            </a:r>
            <a:endParaRPr lang="en-GB" sz="2400" b="1" dirty="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endParaRPr>
          </a:p>
        </p:txBody>
      </p:sp>
      <p:sp>
        <p:nvSpPr>
          <p:cNvPr id="11" name="TextBox 10"/>
          <p:cNvSpPr txBox="1"/>
          <p:nvPr/>
        </p:nvSpPr>
        <p:spPr>
          <a:xfrm>
            <a:off x="3275856" y="3458352"/>
            <a:ext cx="1574470" cy="461665"/>
          </a:xfrm>
          <a:prstGeom prst="rect">
            <a:avLst/>
          </a:prstGeom>
          <a:noFill/>
        </p:spPr>
        <p:txBody>
          <a:bodyPr wrap="none" rtlCol="0">
            <a:spAutoFit/>
          </a:bodyPr>
          <a:lstStyle/>
          <a:p>
            <a:r>
              <a:rPr lang="en-GB" sz="2400" b="1" dirty="0" smtClean="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rPr>
              <a:t>Ms Tome</a:t>
            </a:r>
            <a:endParaRPr lang="en-GB" sz="2400" b="1" dirty="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endParaRPr>
          </a:p>
        </p:txBody>
      </p:sp>
      <p:sp>
        <p:nvSpPr>
          <p:cNvPr id="12" name="TextBox 11"/>
          <p:cNvSpPr txBox="1"/>
          <p:nvPr/>
        </p:nvSpPr>
        <p:spPr>
          <a:xfrm>
            <a:off x="1292297" y="4077072"/>
            <a:ext cx="1694695" cy="461665"/>
          </a:xfrm>
          <a:prstGeom prst="rect">
            <a:avLst/>
          </a:prstGeom>
          <a:noFill/>
        </p:spPr>
        <p:txBody>
          <a:bodyPr wrap="none" rtlCol="0">
            <a:spAutoFit/>
          </a:bodyPr>
          <a:lstStyle/>
          <a:p>
            <a:r>
              <a:rPr lang="en-GB" sz="2400" b="1" dirty="0" smtClean="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rPr>
              <a:t>Mr Cullen</a:t>
            </a:r>
            <a:endParaRPr lang="en-GB" sz="2400" b="1" dirty="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endParaRPr>
          </a:p>
        </p:txBody>
      </p:sp>
      <p:sp>
        <p:nvSpPr>
          <p:cNvPr id="13" name="TextBox 12"/>
          <p:cNvSpPr txBox="1"/>
          <p:nvPr/>
        </p:nvSpPr>
        <p:spPr>
          <a:xfrm>
            <a:off x="3563888" y="4077072"/>
            <a:ext cx="1295547" cy="461665"/>
          </a:xfrm>
          <a:prstGeom prst="rect">
            <a:avLst/>
          </a:prstGeom>
          <a:noFill/>
        </p:spPr>
        <p:txBody>
          <a:bodyPr wrap="none" rtlCol="0">
            <a:spAutoFit/>
          </a:bodyPr>
          <a:lstStyle/>
          <a:p>
            <a:r>
              <a:rPr lang="en-GB" sz="2400" b="1" dirty="0" smtClean="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rPr>
              <a:t>???????</a:t>
            </a:r>
            <a:endParaRPr lang="en-GB" sz="2400" b="1" dirty="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endParaRPr>
          </a:p>
        </p:txBody>
      </p:sp>
      <p:sp>
        <p:nvSpPr>
          <p:cNvPr id="14" name="TextBox 13"/>
          <p:cNvSpPr txBox="1"/>
          <p:nvPr/>
        </p:nvSpPr>
        <p:spPr>
          <a:xfrm>
            <a:off x="1571219" y="4667386"/>
            <a:ext cx="2786340" cy="461665"/>
          </a:xfrm>
          <a:prstGeom prst="rect">
            <a:avLst/>
          </a:prstGeom>
          <a:noFill/>
        </p:spPr>
        <p:txBody>
          <a:bodyPr wrap="none" rtlCol="0">
            <a:spAutoFit/>
          </a:bodyPr>
          <a:lstStyle/>
          <a:p>
            <a:r>
              <a:rPr lang="en-GB" sz="2400" b="1" dirty="0" smtClean="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rPr>
              <a:t>Miss Twatchman</a:t>
            </a:r>
            <a:endParaRPr lang="en-GB" sz="2400" b="1" dirty="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endParaRPr>
          </a:p>
        </p:txBody>
      </p:sp>
      <p:sp>
        <p:nvSpPr>
          <p:cNvPr id="15" name="TextBox 14"/>
          <p:cNvSpPr txBox="1"/>
          <p:nvPr/>
        </p:nvSpPr>
        <p:spPr>
          <a:xfrm>
            <a:off x="4686432" y="4650734"/>
            <a:ext cx="1697901" cy="461665"/>
          </a:xfrm>
          <a:prstGeom prst="rect">
            <a:avLst/>
          </a:prstGeom>
          <a:noFill/>
        </p:spPr>
        <p:txBody>
          <a:bodyPr wrap="none" rtlCol="0">
            <a:spAutoFit/>
          </a:bodyPr>
          <a:lstStyle/>
          <a:p>
            <a:r>
              <a:rPr lang="en-GB" sz="2400" b="1" dirty="0" smtClean="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rPr>
              <a:t>Miss Tully</a:t>
            </a:r>
            <a:endParaRPr lang="en-GB" sz="2400" b="1" dirty="0">
              <a:solidFill>
                <a:srgbClr val="FF0000"/>
              </a:solidFill>
              <a:effectLst>
                <a:outerShdw blurRad="38100" dist="38100" dir="2700000" algn="tl">
                  <a:srgbClr val="000000">
                    <a:alpha val="43137"/>
                  </a:srgbClr>
                </a:outerShdw>
              </a:effectLst>
              <a:latin typeface="Segoe Print" panose="02000600000000000000" pitchFamily="2" charset="0"/>
              <a:cs typeface="Times New Roman" panose="02020603050405020304" pitchFamily="18" charset="0"/>
            </a:endParaRPr>
          </a:p>
        </p:txBody>
      </p:sp>
    </p:spTree>
    <p:extLst>
      <p:ext uri="{BB962C8B-B14F-4D97-AF65-F5344CB8AC3E}">
        <p14:creationId xmlns:p14="http://schemas.microsoft.com/office/powerpoint/2010/main" val="16513422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1640" y="133702"/>
            <a:ext cx="3687997" cy="707886"/>
          </a:xfrm>
          <a:prstGeom prst="rect">
            <a:avLst/>
          </a:prstGeom>
          <a:noFill/>
        </p:spPr>
        <p:txBody>
          <a:bodyPr wrap="none" rtlCol="0">
            <a:spAutoFit/>
          </a:bodyPr>
          <a:lstStyle/>
          <a:p>
            <a:r>
              <a:rPr lang="en-GB" sz="4000" b="1" u="sng" dirty="0" smtClean="0">
                <a:solidFill>
                  <a:srgbClr val="0000FF"/>
                </a:solidFill>
                <a:effectLst>
                  <a:outerShdw blurRad="38100" dist="38100" dir="2700000" algn="tl">
                    <a:srgbClr val="000000">
                      <a:alpha val="43137"/>
                    </a:srgbClr>
                  </a:outerShdw>
                </a:effectLst>
              </a:rPr>
              <a:t>Accommodation</a:t>
            </a:r>
            <a:endParaRPr lang="en-GB" sz="4000" b="1" u="sng" dirty="0">
              <a:solidFill>
                <a:srgbClr val="0000FF"/>
              </a:solidFill>
              <a:effectLst>
                <a:outerShdw blurRad="38100" dist="38100" dir="2700000" algn="tl">
                  <a:srgbClr val="000000">
                    <a:alpha val="43137"/>
                  </a:srgbClr>
                </a:outerShdw>
              </a:effectLst>
            </a:endParaRPr>
          </a:p>
        </p:txBody>
      </p:sp>
      <p:pic>
        <p:nvPicPr>
          <p:cNvPr id="8194" name="Picture 2" descr="http://media.es.er2.co/segovia/547ee7179c559/635/55002f6628f5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41572" y="211478"/>
            <a:ext cx="3328706" cy="22173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717232" y="4722883"/>
            <a:ext cx="1436630" cy="1200329"/>
          </a:xfrm>
          <a:prstGeom prst="rect">
            <a:avLst/>
          </a:prstGeom>
          <a:noFill/>
        </p:spPr>
        <p:txBody>
          <a:bodyPr wrap="square" rtlCol="0">
            <a:spAutoFit/>
          </a:bodyPr>
          <a:lstStyle/>
          <a:p>
            <a:r>
              <a:rPr lang="en-GB" dirty="0" smtClean="0"/>
              <a:t>http://www.elalberguedelamagdalena.es/index.php</a:t>
            </a:r>
            <a:endParaRPr lang="en-GB" dirty="0"/>
          </a:p>
        </p:txBody>
      </p:sp>
      <p:pic>
        <p:nvPicPr>
          <p:cNvPr id="8196" name="Picture 4" descr="http://www.elalberguedelamagdalena.es/images/instalaciones/WA00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6568" y="2217390"/>
            <a:ext cx="2498335" cy="443944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www.elalberguedelamagdalena.es/images/instalaciones/img_104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4088" y="4149080"/>
            <a:ext cx="3521904" cy="234793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717232" y="2428868"/>
            <a:ext cx="4390176" cy="1631216"/>
          </a:xfrm>
          <a:prstGeom prst="rect">
            <a:avLst/>
          </a:prstGeom>
          <a:noFill/>
        </p:spPr>
        <p:txBody>
          <a:bodyPr wrap="none" rtlCol="0">
            <a:spAutoFit/>
          </a:bodyPr>
          <a:lstStyle/>
          <a:p>
            <a:pPr marL="285750" indent="-285750">
              <a:buFont typeface="Arial" panose="020B0604020202020204" pitchFamily="34" charset="0"/>
              <a:buChar char="•"/>
            </a:pPr>
            <a:r>
              <a:rPr lang="en-GB" sz="2000" b="1" dirty="0" smtClean="0">
                <a:solidFill>
                  <a:srgbClr val="000000"/>
                </a:solidFill>
              </a:rPr>
              <a:t>Full board</a:t>
            </a:r>
          </a:p>
          <a:p>
            <a:pPr marL="285750" indent="-285750">
              <a:buFont typeface="Arial" panose="020B0604020202020204" pitchFamily="34" charset="0"/>
              <a:buChar char="•"/>
            </a:pPr>
            <a:r>
              <a:rPr lang="en-GB" sz="2000" b="1" dirty="0" smtClean="0">
                <a:solidFill>
                  <a:srgbClr val="000000"/>
                </a:solidFill>
              </a:rPr>
              <a:t>Exclusive usage of facilities</a:t>
            </a:r>
          </a:p>
          <a:p>
            <a:pPr marL="285750" indent="-285750">
              <a:buFont typeface="Arial" panose="020B0604020202020204" pitchFamily="34" charset="0"/>
              <a:buChar char="•"/>
            </a:pPr>
            <a:r>
              <a:rPr lang="en-GB" sz="2000" b="1" dirty="0" smtClean="0">
                <a:solidFill>
                  <a:srgbClr val="000000"/>
                </a:solidFill>
              </a:rPr>
              <a:t>Packed Lunches provided</a:t>
            </a:r>
          </a:p>
          <a:p>
            <a:pPr marL="285750" indent="-285750">
              <a:buFont typeface="Arial" panose="020B0604020202020204" pitchFamily="34" charset="0"/>
              <a:buChar char="•"/>
            </a:pPr>
            <a:r>
              <a:rPr lang="en-GB" sz="2000" b="1" dirty="0" smtClean="0">
                <a:solidFill>
                  <a:srgbClr val="000000"/>
                </a:solidFill>
              </a:rPr>
              <a:t>No Halal -  Lots of vegetarian options</a:t>
            </a:r>
          </a:p>
          <a:p>
            <a:pPr marL="285750" indent="-285750">
              <a:buFont typeface="Arial" panose="020B0604020202020204" pitchFamily="34" charset="0"/>
              <a:buChar char="•"/>
            </a:pPr>
            <a:r>
              <a:rPr lang="en-GB" sz="2000" b="1" dirty="0" smtClean="0">
                <a:solidFill>
                  <a:srgbClr val="000000"/>
                </a:solidFill>
              </a:rPr>
              <a:t>Dormitory accommodation</a:t>
            </a:r>
          </a:p>
        </p:txBody>
      </p:sp>
      <p:sp>
        <p:nvSpPr>
          <p:cNvPr id="3" name="Rectangle 2"/>
          <p:cNvSpPr/>
          <p:nvPr/>
        </p:nvSpPr>
        <p:spPr>
          <a:xfrm>
            <a:off x="1331640" y="737069"/>
            <a:ext cx="4248472" cy="954107"/>
          </a:xfrm>
          <a:prstGeom prst="rect">
            <a:avLst/>
          </a:prstGeom>
        </p:spPr>
        <p:txBody>
          <a:bodyPr wrap="square">
            <a:spAutoFit/>
          </a:bodyPr>
          <a:lstStyle/>
          <a:p>
            <a:r>
              <a:rPr lang="en-GB" sz="2800" b="1" dirty="0" err="1">
                <a:solidFill>
                  <a:srgbClr val="FF0000"/>
                </a:solidFill>
              </a:rPr>
              <a:t>Albergue</a:t>
            </a:r>
            <a:r>
              <a:rPr lang="en-GB" sz="2800" b="1" dirty="0">
                <a:solidFill>
                  <a:srgbClr val="FF0000"/>
                </a:solidFill>
              </a:rPr>
              <a:t> de la Magdalena </a:t>
            </a:r>
            <a:br>
              <a:rPr lang="en-GB" sz="2800" b="1" dirty="0">
                <a:solidFill>
                  <a:srgbClr val="FF0000"/>
                </a:solidFill>
              </a:rPr>
            </a:br>
            <a:r>
              <a:rPr lang="en-GB" sz="2800" b="1" dirty="0" err="1">
                <a:solidFill>
                  <a:srgbClr val="FF0000"/>
                </a:solidFill>
              </a:rPr>
              <a:t>Cuéllar</a:t>
            </a:r>
            <a:r>
              <a:rPr lang="en-GB" sz="2800" b="1" dirty="0">
                <a:solidFill>
                  <a:srgbClr val="FF0000"/>
                </a:solidFill>
              </a:rPr>
              <a:t> </a:t>
            </a:r>
            <a:r>
              <a:rPr lang="en-GB" sz="2800" b="1" dirty="0" smtClean="0">
                <a:solidFill>
                  <a:srgbClr val="FF0000"/>
                </a:solidFill>
              </a:rPr>
              <a:t>– Segovia</a:t>
            </a:r>
            <a:endParaRPr lang="en-GB" sz="2800" b="1" dirty="0">
              <a:solidFill>
                <a:srgbClr val="FF0000"/>
              </a:solidFill>
            </a:endParaRPr>
          </a:p>
        </p:txBody>
      </p:sp>
      <p:sp>
        <p:nvSpPr>
          <p:cNvPr id="6" name="Date Placeholder 5"/>
          <p:cNvSpPr>
            <a:spLocks noGrp="1"/>
          </p:cNvSpPr>
          <p:nvPr>
            <p:ph type="dt" sz="half" idx="10"/>
          </p:nvPr>
        </p:nvSpPr>
        <p:spPr/>
        <p:txBody>
          <a:bodyPr/>
          <a:lstStyle/>
          <a:p>
            <a:fld id="{EA4CC343-8F44-4AA6-9F8B-E1FCFD656E6B}" type="datetime1">
              <a:rPr lang="en-GB" smtClean="0"/>
              <a:t>15/11/2019</a:t>
            </a:fld>
            <a:endParaRPr lang="en-GB"/>
          </a:p>
        </p:txBody>
      </p:sp>
      <p:sp>
        <p:nvSpPr>
          <p:cNvPr id="7" name="Slide Number Placeholder 6"/>
          <p:cNvSpPr>
            <a:spLocks noGrp="1"/>
          </p:cNvSpPr>
          <p:nvPr>
            <p:ph type="sldNum" sz="quarter" idx="12"/>
          </p:nvPr>
        </p:nvSpPr>
        <p:spPr/>
        <p:txBody>
          <a:bodyPr/>
          <a:lstStyle/>
          <a:p>
            <a:fld id="{62954BF3-FA91-4528-9E67-B6286EEF7815}" type="slidenum">
              <a:rPr lang="en-GB" smtClean="0"/>
              <a:t>16</a:t>
            </a:fld>
            <a:endParaRPr lang="en-GB"/>
          </a:p>
        </p:txBody>
      </p:sp>
    </p:spTree>
    <p:extLst>
      <p:ext uri="{BB962C8B-B14F-4D97-AF65-F5344CB8AC3E}">
        <p14:creationId xmlns:p14="http://schemas.microsoft.com/office/powerpoint/2010/main" val="19509260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2633"/>
            <a:ext cx="3124200" cy="2019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043608" y="2276872"/>
            <a:ext cx="7051930" cy="2031325"/>
          </a:xfrm>
          <a:prstGeom prst="rect">
            <a:avLst/>
          </a:prstGeom>
          <a:noFill/>
        </p:spPr>
        <p:txBody>
          <a:bodyPr wrap="none" rtlCol="0">
            <a:spAutoFit/>
          </a:bodyPr>
          <a:lstStyle/>
          <a:p>
            <a:r>
              <a:rPr lang="en-GB" b="1" dirty="0" smtClean="0">
                <a:solidFill>
                  <a:srgbClr val="000000"/>
                </a:solidFill>
                <a:effectLst/>
              </a:rPr>
              <a:t>European Health Insurance Card</a:t>
            </a:r>
            <a:r>
              <a:rPr lang="en-GB" dirty="0" smtClean="0">
                <a:solidFill>
                  <a:srgbClr val="000000"/>
                </a:solidFill>
                <a:effectLst/>
              </a:rPr>
              <a:t> (or </a:t>
            </a:r>
            <a:r>
              <a:rPr lang="en-GB" b="1" dirty="0" smtClean="0">
                <a:solidFill>
                  <a:srgbClr val="000000"/>
                </a:solidFill>
                <a:effectLst/>
              </a:rPr>
              <a:t>EHIC)</a:t>
            </a:r>
          </a:p>
          <a:p>
            <a:r>
              <a:rPr lang="en-GB" dirty="0">
                <a:solidFill>
                  <a:srgbClr val="000000"/>
                </a:solidFill>
              </a:rPr>
              <a:t>A</a:t>
            </a:r>
            <a:r>
              <a:rPr lang="en-GB" dirty="0" smtClean="0">
                <a:solidFill>
                  <a:srgbClr val="000000"/>
                </a:solidFill>
              </a:rPr>
              <a:t>llows anyone who is insured by or covered by a statutory social security </a:t>
            </a:r>
          </a:p>
          <a:p>
            <a:r>
              <a:rPr lang="en-GB" dirty="0" smtClean="0">
                <a:solidFill>
                  <a:srgbClr val="000000"/>
                </a:solidFill>
              </a:rPr>
              <a:t>scheme of the EEA countries to receive medical treatment in </a:t>
            </a:r>
          </a:p>
          <a:p>
            <a:r>
              <a:rPr lang="en-GB" dirty="0" smtClean="0">
                <a:solidFill>
                  <a:srgbClr val="000000"/>
                </a:solidFill>
              </a:rPr>
              <a:t>another member state free.</a:t>
            </a:r>
          </a:p>
          <a:p>
            <a:endParaRPr lang="en-GB" dirty="0" smtClean="0">
              <a:solidFill>
                <a:srgbClr val="000000"/>
              </a:solidFill>
            </a:endParaRPr>
          </a:p>
          <a:p>
            <a:pPr algn="ctr"/>
            <a:r>
              <a:rPr lang="en-GB" b="1" dirty="0" smtClean="0">
                <a:solidFill>
                  <a:srgbClr val="000000"/>
                </a:solidFill>
              </a:rPr>
              <a:t>So……If your child has a UK NHS number </a:t>
            </a:r>
          </a:p>
          <a:p>
            <a:pPr algn="ctr"/>
            <a:r>
              <a:rPr lang="en-GB" b="1" dirty="0" smtClean="0">
                <a:solidFill>
                  <a:srgbClr val="000000"/>
                </a:solidFill>
              </a:rPr>
              <a:t>he/she can have free medical treatment in Spain </a:t>
            </a:r>
            <a:endParaRPr lang="en-GB" b="1" dirty="0">
              <a:solidFill>
                <a:srgbClr val="000000"/>
              </a:solidFill>
            </a:endParaRPr>
          </a:p>
        </p:txBody>
      </p:sp>
      <p:sp>
        <p:nvSpPr>
          <p:cNvPr id="5" name="TextBox 4"/>
          <p:cNvSpPr txBox="1"/>
          <p:nvPr/>
        </p:nvSpPr>
        <p:spPr>
          <a:xfrm>
            <a:off x="2195736" y="4437112"/>
            <a:ext cx="6284797" cy="1200329"/>
          </a:xfrm>
          <a:prstGeom prst="rect">
            <a:avLst/>
          </a:prstGeom>
          <a:noFill/>
        </p:spPr>
        <p:txBody>
          <a:bodyPr wrap="none" rtlCol="0">
            <a:spAutoFit/>
          </a:bodyPr>
          <a:lstStyle/>
          <a:p>
            <a:pPr marL="285750" indent="-285750">
              <a:buFont typeface="Arial" panose="020B0604020202020204" pitchFamily="34" charset="0"/>
              <a:buChar char="•"/>
            </a:pPr>
            <a:r>
              <a:rPr lang="en-GB" b="1" dirty="0" smtClean="0">
                <a:solidFill>
                  <a:srgbClr val="FF0000"/>
                </a:solidFill>
              </a:rPr>
              <a:t>EHIC card is free</a:t>
            </a:r>
          </a:p>
          <a:p>
            <a:pPr marL="285750" indent="-285750">
              <a:buFont typeface="Arial" panose="020B0604020202020204" pitchFamily="34" charset="0"/>
              <a:buChar char="•"/>
            </a:pPr>
            <a:r>
              <a:rPr lang="en-GB" b="1" dirty="0" smtClean="0">
                <a:solidFill>
                  <a:srgbClr val="FF0000"/>
                </a:solidFill>
              </a:rPr>
              <a:t>Apply on line you only need…full name + DOB + NHS number</a:t>
            </a:r>
          </a:p>
          <a:p>
            <a:pPr marL="285750" indent="-285750">
              <a:buFont typeface="Arial" panose="020B0604020202020204" pitchFamily="34" charset="0"/>
              <a:buChar char="•"/>
            </a:pPr>
            <a:r>
              <a:rPr lang="en-GB" b="1" dirty="0" smtClean="0">
                <a:solidFill>
                  <a:srgbClr val="FF0000"/>
                </a:solidFill>
              </a:rPr>
              <a:t>The applicants must be ordinarily resident in the UK</a:t>
            </a:r>
          </a:p>
          <a:p>
            <a:pPr marL="285750" indent="-285750">
              <a:buFont typeface="Arial" panose="020B0604020202020204" pitchFamily="34" charset="0"/>
              <a:buChar char="•"/>
            </a:pPr>
            <a:endParaRPr lang="en-GB" dirty="0">
              <a:solidFill>
                <a:srgbClr val="FF0000"/>
              </a:solidFill>
            </a:endParaRPr>
          </a:p>
        </p:txBody>
      </p:sp>
      <p:sp>
        <p:nvSpPr>
          <p:cNvPr id="2" name="Rectangle 1"/>
          <p:cNvSpPr/>
          <p:nvPr/>
        </p:nvSpPr>
        <p:spPr>
          <a:xfrm>
            <a:off x="1882990" y="662951"/>
            <a:ext cx="1952779" cy="1200329"/>
          </a:xfrm>
          <a:prstGeom prst="rect">
            <a:avLst/>
          </a:prstGeom>
        </p:spPr>
        <p:txBody>
          <a:bodyPr wrap="none">
            <a:spAutoFit/>
          </a:bodyPr>
          <a:lstStyle/>
          <a:p>
            <a:r>
              <a:rPr lang="en-GB" sz="7200" b="1" dirty="0"/>
              <a:t>EHIC</a:t>
            </a:r>
            <a:endParaRPr lang="en-GB" sz="7200" dirty="0"/>
          </a:p>
        </p:txBody>
      </p:sp>
      <p:sp>
        <p:nvSpPr>
          <p:cNvPr id="3" name="Date Placeholder 2"/>
          <p:cNvSpPr>
            <a:spLocks noGrp="1"/>
          </p:cNvSpPr>
          <p:nvPr>
            <p:ph type="dt" sz="half" idx="10"/>
          </p:nvPr>
        </p:nvSpPr>
        <p:spPr/>
        <p:txBody>
          <a:bodyPr/>
          <a:lstStyle/>
          <a:p>
            <a:fld id="{D6FDA00A-6F2C-42FB-909A-5C65BFF4A9BF}" type="datetime1">
              <a:rPr lang="en-GB" smtClean="0"/>
              <a:t>15/11/2019</a:t>
            </a:fld>
            <a:endParaRPr lang="en-GB"/>
          </a:p>
        </p:txBody>
      </p:sp>
      <p:sp>
        <p:nvSpPr>
          <p:cNvPr id="6" name="Slide Number Placeholder 5"/>
          <p:cNvSpPr>
            <a:spLocks noGrp="1"/>
          </p:cNvSpPr>
          <p:nvPr>
            <p:ph type="sldNum" sz="quarter" idx="12"/>
          </p:nvPr>
        </p:nvSpPr>
        <p:spPr/>
        <p:txBody>
          <a:bodyPr/>
          <a:lstStyle/>
          <a:p>
            <a:fld id="{62954BF3-FA91-4528-9E67-B6286EEF7815}" type="slidenum">
              <a:rPr lang="en-GB" smtClean="0"/>
              <a:t>17</a:t>
            </a:fld>
            <a:endParaRPr lang="en-GB"/>
          </a:p>
        </p:txBody>
      </p:sp>
      <p:sp>
        <p:nvSpPr>
          <p:cNvPr id="10" name="Rectangle 9"/>
          <p:cNvSpPr/>
          <p:nvPr/>
        </p:nvSpPr>
        <p:spPr>
          <a:xfrm>
            <a:off x="1475656" y="5637441"/>
            <a:ext cx="6275757" cy="923330"/>
          </a:xfrm>
          <a:prstGeom prst="rect">
            <a:avLst/>
          </a:prstGeom>
        </p:spPr>
        <p:txBody>
          <a:bodyPr wrap="none">
            <a:spAutoFit/>
          </a:bodyPr>
          <a:lstStyle/>
          <a:p>
            <a:r>
              <a:rPr lang="en-GB" sz="5400" b="1" dirty="0" smtClean="0">
                <a:solidFill>
                  <a:srgbClr val="0000FF"/>
                </a:solidFill>
              </a:rPr>
              <a:t>Apply By 19/12/2019</a:t>
            </a:r>
            <a:endParaRPr lang="en-GB" sz="5400" dirty="0">
              <a:solidFill>
                <a:srgbClr val="0000FF"/>
              </a:solidFill>
            </a:endParaRPr>
          </a:p>
        </p:txBody>
      </p:sp>
    </p:spTree>
    <p:extLst>
      <p:ext uri="{BB962C8B-B14F-4D97-AF65-F5344CB8AC3E}">
        <p14:creationId xmlns:p14="http://schemas.microsoft.com/office/powerpoint/2010/main" val="20809679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2633"/>
            <a:ext cx="3124200" cy="2019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882990" y="662951"/>
            <a:ext cx="1952779" cy="1200329"/>
          </a:xfrm>
          <a:prstGeom prst="rect">
            <a:avLst/>
          </a:prstGeom>
        </p:spPr>
        <p:txBody>
          <a:bodyPr wrap="none">
            <a:spAutoFit/>
          </a:bodyPr>
          <a:lstStyle/>
          <a:p>
            <a:r>
              <a:rPr lang="en-GB" sz="7200" b="1" dirty="0"/>
              <a:t>EHIC</a:t>
            </a:r>
            <a:endParaRPr lang="en-GB" sz="7200" dirty="0"/>
          </a:p>
        </p:txBody>
      </p:sp>
      <p:sp>
        <p:nvSpPr>
          <p:cNvPr id="3" name="Date Placeholder 2"/>
          <p:cNvSpPr>
            <a:spLocks noGrp="1"/>
          </p:cNvSpPr>
          <p:nvPr>
            <p:ph type="dt" sz="half" idx="10"/>
          </p:nvPr>
        </p:nvSpPr>
        <p:spPr/>
        <p:txBody>
          <a:bodyPr/>
          <a:lstStyle/>
          <a:p>
            <a:fld id="{D6FDA00A-6F2C-42FB-909A-5C65BFF4A9BF}" type="datetime1">
              <a:rPr lang="en-GB" smtClean="0"/>
              <a:t>15/11/2019</a:t>
            </a:fld>
            <a:endParaRPr lang="en-GB"/>
          </a:p>
        </p:txBody>
      </p:sp>
      <p:sp>
        <p:nvSpPr>
          <p:cNvPr id="6" name="Slide Number Placeholder 5"/>
          <p:cNvSpPr>
            <a:spLocks noGrp="1"/>
          </p:cNvSpPr>
          <p:nvPr>
            <p:ph type="sldNum" sz="quarter" idx="12"/>
          </p:nvPr>
        </p:nvSpPr>
        <p:spPr/>
        <p:txBody>
          <a:bodyPr/>
          <a:lstStyle/>
          <a:p>
            <a:fld id="{62954BF3-FA91-4528-9E67-B6286EEF7815}" type="slidenum">
              <a:rPr lang="en-GB" smtClean="0"/>
              <a:t>18</a:t>
            </a:fld>
            <a:endParaRPr lang="en-GB"/>
          </a:p>
        </p:txBody>
      </p:sp>
      <p:sp>
        <p:nvSpPr>
          <p:cNvPr id="10" name="Rectangle 9"/>
          <p:cNvSpPr/>
          <p:nvPr/>
        </p:nvSpPr>
        <p:spPr>
          <a:xfrm>
            <a:off x="1475656" y="5637441"/>
            <a:ext cx="6275757" cy="923330"/>
          </a:xfrm>
          <a:prstGeom prst="rect">
            <a:avLst/>
          </a:prstGeom>
        </p:spPr>
        <p:txBody>
          <a:bodyPr wrap="none">
            <a:spAutoFit/>
          </a:bodyPr>
          <a:lstStyle/>
          <a:p>
            <a:r>
              <a:rPr lang="en-GB" sz="5400" b="1" dirty="0" smtClean="0">
                <a:solidFill>
                  <a:srgbClr val="0000FF"/>
                </a:solidFill>
              </a:rPr>
              <a:t>Apply By 19/12/2019</a:t>
            </a:r>
            <a:endParaRPr lang="en-GB" sz="5400" dirty="0">
              <a:solidFill>
                <a:srgbClr val="0000FF"/>
              </a:solidFill>
            </a:endParaRPr>
          </a:p>
        </p:txBody>
      </p:sp>
      <p:sp>
        <p:nvSpPr>
          <p:cNvPr id="7" name="Rectangle 6"/>
          <p:cNvSpPr/>
          <p:nvPr/>
        </p:nvSpPr>
        <p:spPr>
          <a:xfrm>
            <a:off x="1115616" y="1837095"/>
            <a:ext cx="7344816" cy="2246769"/>
          </a:xfrm>
          <a:prstGeom prst="rect">
            <a:avLst/>
          </a:prstGeom>
        </p:spPr>
        <p:txBody>
          <a:bodyPr wrap="square">
            <a:spAutoFit/>
          </a:bodyPr>
          <a:lstStyle/>
          <a:p>
            <a:r>
              <a:rPr lang="en-GB" sz="2800" b="1" dirty="0">
                <a:solidFill>
                  <a:srgbClr val="000000"/>
                </a:solidFill>
              </a:rPr>
              <a:t>EHIC after Brexit</a:t>
            </a:r>
          </a:p>
          <a:p>
            <a:r>
              <a:rPr lang="en-GB" sz="2800" dirty="0">
                <a:solidFill>
                  <a:srgbClr val="000000"/>
                </a:solidFill>
              </a:rPr>
              <a:t>The European Health Insurance Card (EHIC) may not be valid if there's a no-deal Brexit. This will depend on arrangements with individual </a:t>
            </a:r>
            <a:r>
              <a:rPr lang="en-GB" sz="2800" dirty="0" smtClean="0">
                <a:solidFill>
                  <a:srgbClr val="000000"/>
                </a:solidFill>
              </a:rPr>
              <a:t>countries.</a:t>
            </a:r>
            <a:endParaRPr lang="en-GB" sz="2800" dirty="0">
              <a:solidFill>
                <a:srgbClr val="000000"/>
              </a:solidFill>
            </a:endParaRPr>
          </a:p>
        </p:txBody>
      </p:sp>
      <p:sp>
        <p:nvSpPr>
          <p:cNvPr id="8" name="Rectangle 7"/>
          <p:cNvSpPr/>
          <p:nvPr/>
        </p:nvSpPr>
        <p:spPr>
          <a:xfrm>
            <a:off x="1115616" y="4252446"/>
            <a:ext cx="7228656" cy="954107"/>
          </a:xfrm>
          <a:prstGeom prst="rect">
            <a:avLst/>
          </a:prstGeom>
        </p:spPr>
        <p:txBody>
          <a:bodyPr wrap="square">
            <a:spAutoFit/>
          </a:bodyPr>
          <a:lstStyle/>
          <a:p>
            <a:r>
              <a:rPr lang="en-GB" sz="2800" dirty="0">
                <a:solidFill>
                  <a:srgbClr val="000000"/>
                </a:solidFill>
              </a:rPr>
              <a:t>If you're using an EHIC issued by the UK, this will remain valid until the UK leaves the </a:t>
            </a:r>
            <a:r>
              <a:rPr lang="en-GB" sz="2800" dirty="0" smtClean="0">
                <a:solidFill>
                  <a:srgbClr val="000000"/>
                </a:solidFill>
              </a:rPr>
              <a:t>EU.</a:t>
            </a:r>
            <a:endParaRPr lang="en-GB" sz="2800" dirty="0">
              <a:solidFill>
                <a:srgbClr val="000000"/>
              </a:solidFill>
            </a:endParaRPr>
          </a:p>
        </p:txBody>
      </p:sp>
    </p:spTree>
    <p:extLst>
      <p:ext uri="{BB962C8B-B14F-4D97-AF65-F5344CB8AC3E}">
        <p14:creationId xmlns:p14="http://schemas.microsoft.com/office/powerpoint/2010/main" val="21087900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urwen.newham.sch.uk/_site/images/design/logo.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49001"/>
            <a:ext cx="2343150" cy="1047751"/>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7524" y="332656"/>
            <a:ext cx="3810000" cy="2533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99592" y="3140968"/>
            <a:ext cx="8136904" cy="2769989"/>
          </a:xfrm>
          <a:prstGeom prst="rect">
            <a:avLst/>
          </a:prstGeom>
          <a:noFill/>
        </p:spPr>
        <p:txBody>
          <a:bodyPr wrap="square" rtlCol="0">
            <a:spAutoFit/>
          </a:bodyPr>
          <a:lstStyle/>
          <a:p>
            <a:r>
              <a:rPr lang="en-GB" sz="2800" b="1" dirty="0" smtClean="0">
                <a:solidFill>
                  <a:srgbClr val="000000"/>
                </a:solidFill>
                <a:latin typeface="Times New Roman" panose="02020603050405020304" pitchFamily="18" charset="0"/>
                <a:cs typeface="Times New Roman" panose="02020603050405020304" pitchFamily="18" charset="0"/>
              </a:rPr>
              <a:t>Do you have a passport?</a:t>
            </a:r>
          </a:p>
          <a:p>
            <a:r>
              <a:rPr lang="en-GB" sz="2800" b="1" dirty="0" smtClean="0">
                <a:solidFill>
                  <a:srgbClr val="000000"/>
                </a:solidFill>
                <a:latin typeface="Times New Roman" panose="02020603050405020304" pitchFamily="18" charset="0"/>
                <a:cs typeface="Times New Roman" panose="02020603050405020304" pitchFamily="18" charset="0"/>
              </a:rPr>
              <a:t>When does your child’s passport expire?</a:t>
            </a:r>
          </a:p>
          <a:p>
            <a:r>
              <a:rPr lang="en-GB" b="1" dirty="0" smtClean="0">
                <a:solidFill>
                  <a:srgbClr val="000000"/>
                </a:solidFill>
                <a:latin typeface="Times New Roman" panose="02020603050405020304" pitchFamily="18" charset="0"/>
                <a:cs typeface="Times New Roman" panose="02020603050405020304" pitchFamily="18" charset="0"/>
              </a:rPr>
              <a:t>Passports should be renewed if it has </a:t>
            </a:r>
            <a:r>
              <a:rPr lang="en-GB" b="1" dirty="0" smtClean="0">
                <a:solidFill>
                  <a:srgbClr val="000000"/>
                </a:solidFill>
                <a:effectLst/>
              </a:rPr>
              <a:t>less than </a:t>
            </a:r>
            <a:r>
              <a:rPr lang="en-GB" b="1" dirty="0" smtClean="0">
                <a:solidFill>
                  <a:srgbClr val="FF0000"/>
                </a:solidFill>
                <a:effectLst/>
              </a:rPr>
              <a:t>six months left </a:t>
            </a:r>
            <a:r>
              <a:rPr lang="en-GB" b="1" dirty="0" smtClean="0">
                <a:solidFill>
                  <a:srgbClr val="000000"/>
                </a:solidFill>
                <a:effectLst/>
              </a:rPr>
              <a:t>from the date of </a:t>
            </a:r>
            <a:r>
              <a:rPr lang="en-GB" b="1" dirty="0" smtClean="0">
                <a:solidFill>
                  <a:srgbClr val="000000"/>
                </a:solidFill>
                <a:latin typeface="Times New Roman" panose="02020603050405020304" pitchFamily="18" charset="0"/>
                <a:cs typeface="Times New Roman" panose="02020603050405020304" pitchFamily="18" charset="0"/>
              </a:rPr>
              <a:t>travel</a:t>
            </a:r>
          </a:p>
          <a:p>
            <a:endParaRPr lang="en-GB" b="1" dirty="0">
              <a:solidFill>
                <a:srgbClr val="000000"/>
              </a:solidFill>
              <a:latin typeface="Times New Roman" panose="02020603050405020304" pitchFamily="18" charset="0"/>
              <a:cs typeface="Times New Roman" panose="02020603050405020304" pitchFamily="18" charset="0"/>
            </a:endParaRPr>
          </a:p>
          <a:p>
            <a:r>
              <a:rPr lang="en-GB" sz="2800" b="1" dirty="0" smtClean="0">
                <a:solidFill>
                  <a:srgbClr val="000000"/>
                </a:solidFill>
                <a:latin typeface="Times New Roman" panose="02020603050405020304" pitchFamily="18" charset="0"/>
                <a:cs typeface="Times New Roman" panose="02020603050405020304" pitchFamily="18" charset="0"/>
              </a:rPr>
              <a:t>How much does it cost to renew a passport? </a:t>
            </a:r>
            <a:r>
              <a:rPr lang="en-GB" b="1" dirty="0" smtClean="0">
                <a:solidFill>
                  <a:srgbClr val="000000"/>
                </a:solidFill>
                <a:latin typeface="Times New Roman" panose="02020603050405020304" pitchFamily="18" charset="0"/>
                <a:cs typeface="Times New Roman" panose="02020603050405020304" pitchFamily="18" charset="0"/>
              </a:rPr>
              <a:t>(British)</a:t>
            </a:r>
          </a:p>
          <a:p>
            <a:r>
              <a:rPr lang="en-GB" b="1" dirty="0">
                <a:solidFill>
                  <a:srgbClr val="000000"/>
                </a:solidFill>
                <a:latin typeface="Times New Roman" panose="02020603050405020304" pitchFamily="18" charset="0"/>
                <a:cs typeface="Times New Roman" panose="02020603050405020304" pitchFamily="18" charset="0"/>
              </a:rPr>
              <a:t> </a:t>
            </a:r>
            <a:r>
              <a:rPr lang="en-GB" b="1" dirty="0" smtClean="0">
                <a:solidFill>
                  <a:srgbClr val="000000"/>
                </a:solidFill>
                <a:latin typeface="Times New Roman" panose="02020603050405020304" pitchFamily="18" charset="0"/>
                <a:cs typeface="Times New Roman" panose="02020603050405020304" pitchFamily="18" charset="0"/>
              </a:rPr>
              <a:t>     £49 online or post</a:t>
            </a:r>
          </a:p>
          <a:p>
            <a:r>
              <a:rPr lang="en-GB" b="1" dirty="0">
                <a:solidFill>
                  <a:srgbClr val="000000"/>
                </a:solidFill>
                <a:latin typeface="Times New Roman" panose="02020603050405020304" pitchFamily="18" charset="0"/>
                <a:cs typeface="Times New Roman" panose="02020603050405020304" pitchFamily="18" charset="0"/>
              </a:rPr>
              <a:t> </a:t>
            </a:r>
            <a:r>
              <a:rPr lang="en-GB" b="1" dirty="0" smtClean="0">
                <a:solidFill>
                  <a:srgbClr val="000000"/>
                </a:solidFill>
                <a:latin typeface="Times New Roman" panose="02020603050405020304" pitchFamily="18" charset="0"/>
                <a:cs typeface="Times New Roman" panose="02020603050405020304" pitchFamily="18" charset="0"/>
              </a:rPr>
              <a:t>     £59 Check and Send</a:t>
            </a:r>
            <a:endParaRPr lang="en-GB" b="1" dirty="0">
              <a:solidFill>
                <a:srgbClr val="00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A20C622B-5F34-46A8-B80A-1A94F8BC1075}" type="datetime1">
              <a:rPr lang="en-GB" smtClean="0"/>
              <a:t>15/11/2019</a:t>
            </a:fld>
            <a:endParaRPr lang="en-GB"/>
          </a:p>
        </p:txBody>
      </p:sp>
      <p:sp>
        <p:nvSpPr>
          <p:cNvPr id="3" name="Slide Number Placeholder 2"/>
          <p:cNvSpPr>
            <a:spLocks noGrp="1"/>
          </p:cNvSpPr>
          <p:nvPr>
            <p:ph type="sldNum" sz="quarter" idx="12"/>
          </p:nvPr>
        </p:nvSpPr>
        <p:spPr/>
        <p:txBody>
          <a:bodyPr/>
          <a:lstStyle/>
          <a:p>
            <a:fld id="{62954BF3-FA91-4528-9E67-B6286EEF7815}" type="slidenum">
              <a:rPr lang="en-GB" smtClean="0"/>
              <a:t>19</a:t>
            </a:fld>
            <a:endParaRPr lang="en-GB"/>
          </a:p>
        </p:txBody>
      </p:sp>
      <p:sp>
        <p:nvSpPr>
          <p:cNvPr id="7" name="Rectangle 6"/>
          <p:cNvSpPr/>
          <p:nvPr/>
        </p:nvSpPr>
        <p:spPr>
          <a:xfrm>
            <a:off x="1475656" y="5882412"/>
            <a:ext cx="6275757" cy="923330"/>
          </a:xfrm>
          <a:prstGeom prst="rect">
            <a:avLst/>
          </a:prstGeom>
        </p:spPr>
        <p:txBody>
          <a:bodyPr wrap="none">
            <a:spAutoFit/>
          </a:bodyPr>
          <a:lstStyle/>
          <a:p>
            <a:r>
              <a:rPr lang="en-GB" sz="5400" b="1" dirty="0" smtClean="0">
                <a:solidFill>
                  <a:srgbClr val="0000FF"/>
                </a:solidFill>
              </a:rPr>
              <a:t>Apply By 19/12/2019</a:t>
            </a:r>
            <a:endParaRPr lang="en-GB" sz="5400" dirty="0">
              <a:solidFill>
                <a:srgbClr val="0000FF"/>
              </a:solidFill>
            </a:endParaRPr>
          </a:p>
        </p:txBody>
      </p:sp>
    </p:spTree>
    <p:extLst>
      <p:ext uri="{BB962C8B-B14F-4D97-AF65-F5344CB8AC3E}">
        <p14:creationId xmlns:p14="http://schemas.microsoft.com/office/powerpoint/2010/main" val="12034694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4810" y="1533631"/>
            <a:ext cx="5389190" cy="3233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259632" y="908720"/>
            <a:ext cx="7416824" cy="954107"/>
          </a:xfrm>
          <a:prstGeom prst="rect">
            <a:avLst/>
          </a:prstGeom>
          <a:noFill/>
        </p:spPr>
        <p:txBody>
          <a:bodyPr wrap="square" rtlCol="0">
            <a:spAutoFit/>
          </a:bodyPr>
          <a:lstStyle/>
          <a:p>
            <a:r>
              <a:rPr lang="en-GB" sz="2800" b="1" dirty="0" smtClean="0">
                <a:solidFill>
                  <a:srgbClr val="000000"/>
                </a:solidFill>
              </a:rPr>
              <a:t>Your child MUST have a valid EU/UK passport and EHIC card</a:t>
            </a:r>
            <a:endParaRPr lang="en-GB" sz="2800" b="1" dirty="0">
              <a:solidFill>
                <a:srgbClr val="000000"/>
              </a:solidFill>
            </a:endParaRPr>
          </a:p>
        </p:txBody>
      </p:sp>
      <p:sp>
        <p:nvSpPr>
          <p:cNvPr id="5" name="TextBox 4"/>
          <p:cNvSpPr txBox="1"/>
          <p:nvPr/>
        </p:nvSpPr>
        <p:spPr>
          <a:xfrm>
            <a:off x="1043608" y="4005064"/>
            <a:ext cx="6025432" cy="1200329"/>
          </a:xfrm>
          <a:prstGeom prst="rect">
            <a:avLst/>
          </a:prstGeom>
          <a:solidFill>
            <a:schemeClr val="accent4">
              <a:lumMod val="20000"/>
              <a:lumOff val="80000"/>
            </a:schemeClr>
          </a:solidFill>
        </p:spPr>
        <p:txBody>
          <a:bodyPr wrap="none" rtlCol="0">
            <a:spAutoFit/>
          </a:bodyPr>
          <a:lstStyle/>
          <a:p>
            <a:r>
              <a:rPr lang="en-GB" b="1" dirty="0" smtClean="0">
                <a:solidFill>
                  <a:srgbClr val="000000"/>
                </a:solidFill>
                <a:effectLst/>
              </a:rPr>
              <a:t>If you need a EHIC or a passport:</a:t>
            </a:r>
          </a:p>
          <a:p>
            <a:r>
              <a:rPr lang="en-GB" b="1" dirty="0" smtClean="0">
                <a:solidFill>
                  <a:srgbClr val="000000"/>
                </a:solidFill>
              </a:rPr>
              <a:t>We can offer  s</a:t>
            </a:r>
            <a:r>
              <a:rPr lang="en-GB" b="1" dirty="0" smtClean="0">
                <a:solidFill>
                  <a:srgbClr val="000000"/>
                </a:solidFill>
                <a:effectLst/>
              </a:rPr>
              <a:t>upport in filling in applications.</a:t>
            </a:r>
          </a:p>
          <a:p>
            <a:r>
              <a:rPr lang="en-GB" b="1" dirty="0" smtClean="0">
                <a:solidFill>
                  <a:srgbClr val="000000"/>
                </a:solidFill>
              </a:rPr>
              <a:t>The school will countersign passports for a fee of £5.</a:t>
            </a:r>
          </a:p>
          <a:p>
            <a:r>
              <a:rPr lang="en-GB" b="1" dirty="0" smtClean="0">
                <a:solidFill>
                  <a:srgbClr val="000000"/>
                </a:solidFill>
                <a:effectLst/>
              </a:rPr>
              <a:t>Your child must have been a pupil at Curwen for over 2 Years.</a:t>
            </a:r>
          </a:p>
        </p:txBody>
      </p:sp>
      <p:sp>
        <p:nvSpPr>
          <p:cNvPr id="2" name="Date Placeholder 1"/>
          <p:cNvSpPr>
            <a:spLocks noGrp="1"/>
          </p:cNvSpPr>
          <p:nvPr>
            <p:ph type="dt" sz="half" idx="10"/>
          </p:nvPr>
        </p:nvSpPr>
        <p:spPr/>
        <p:txBody>
          <a:bodyPr/>
          <a:lstStyle/>
          <a:p>
            <a:fld id="{039DCED7-6924-4EAF-A5F1-45C4AFE0DB29}" type="datetime1">
              <a:rPr lang="en-GB" smtClean="0"/>
              <a:t>15/11/2019</a:t>
            </a:fld>
            <a:endParaRPr lang="en-GB"/>
          </a:p>
        </p:txBody>
      </p:sp>
      <p:sp>
        <p:nvSpPr>
          <p:cNvPr id="3" name="Slide Number Placeholder 2"/>
          <p:cNvSpPr>
            <a:spLocks noGrp="1"/>
          </p:cNvSpPr>
          <p:nvPr>
            <p:ph type="sldNum" sz="quarter" idx="12"/>
          </p:nvPr>
        </p:nvSpPr>
        <p:spPr/>
        <p:txBody>
          <a:bodyPr/>
          <a:lstStyle/>
          <a:p>
            <a:fld id="{62954BF3-FA91-4528-9E67-B6286EEF7815}" type="slidenum">
              <a:rPr lang="en-GB" smtClean="0"/>
              <a:t>20</a:t>
            </a:fld>
            <a:endParaRPr lang="en-GB"/>
          </a:p>
        </p:txBody>
      </p:sp>
      <p:sp>
        <p:nvSpPr>
          <p:cNvPr id="7" name="TextBox 6"/>
          <p:cNvSpPr txBox="1"/>
          <p:nvPr/>
        </p:nvSpPr>
        <p:spPr>
          <a:xfrm>
            <a:off x="1047167" y="5259220"/>
            <a:ext cx="7869754" cy="1384995"/>
          </a:xfrm>
          <a:prstGeom prst="rect">
            <a:avLst/>
          </a:prstGeom>
          <a:solidFill>
            <a:srgbClr val="FFFF00"/>
          </a:solidFill>
        </p:spPr>
        <p:txBody>
          <a:bodyPr wrap="square" rtlCol="0">
            <a:spAutoFit/>
          </a:bodyPr>
          <a:lstStyle/>
          <a:p>
            <a:r>
              <a:rPr lang="en-GB" sz="2800" b="1" dirty="0" smtClean="0">
                <a:solidFill>
                  <a:srgbClr val="000000"/>
                </a:solidFill>
              </a:rPr>
              <a:t>Please let us know TODAY if your child does not hold a EU/UK passport </a:t>
            </a:r>
          </a:p>
          <a:p>
            <a:r>
              <a:rPr lang="en-GB" sz="2800" b="1" dirty="0" smtClean="0">
                <a:solidFill>
                  <a:srgbClr val="000000"/>
                </a:solidFill>
              </a:rPr>
              <a:t>(VALID until December 2020)</a:t>
            </a:r>
            <a:endParaRPr lang="en-GB" sz="2800" b="1" dirty="0">
              <a:solidFill>
                <a:srgbClr val="000000"/>
              </a:solidFill>
            </a:endParaRPr>
          </a:p>
        </p:txBody>
      </p:sp>
      <p:sp>
        <p:nvSpPr>
          <p:cNvPr id="6" name="AutoShape 2" descr="Image result for brexi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060848"/>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85839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838200"/>
            <a:ext cx="8424936" cy="4419600"/>
          </a:xfrm>
        </p:spPr>
        <p:txBody>
          <a:bodyPr>
            <a:noAutofit/>
          </a:bodyPr>
          <a:lstStyle/>
          <a:p>
            <a:pPr marL="0" indent="0">
              <a:buNone/>
            </a:pPr>
            <a:r>
              <a:rPr lang="en-GB" sz="3200" dirty="0" smtClean="0">
                <a:solidFill>
                  <a:srgbClr val="000000"/>
                </a:solidFill>
              </a:rPr>
              <a:t>It is either </a:t>
            </a:r>
            <a:r>
              <a:rPr lang="en-GB" sz="3200" b="1" dirty="0" smtClean="0">
                <a:solidFill>
                  <a:srgbClr val="000000"/>
                </a:solidFill>
              </a:rPr>
              <a:t>Spain</a:t>
            </a:r>
            <a:r>
              <a:rPr lang="en-GB" sz="3200" dirty="0" smtClean="0">
                <a:solidFill>
                  <a:srgbClr val="000000"/>
                </a:solidFill>
              </a:rPr>
              <a:t> or </a:t>
            </a:r>
            <a:r>
              <a:rPr lang="en-GB" sz="3200" b="1" dirty="0" smtClean="0">
                <a:solidFill>
                  <a:srgbClr val="000000"/>
                </a:solidFill>
              </a:rPr>
              <a:t>The Lake District </a:t>
            </a:r>
          </a:p>
          <a:p>
            <a:pPr marL="0" indent="0">
              <a:buNone/>
            </a:pPr>
            <a:endParaRPr lang="en-GB" sz="3200" dirty="0">
              <a:solidFill>
                <a:srgbClr val="000000"/>
              </a:solidFill>
            </a:endParaRPr>
          </a:p>
          <a:p>
            <a:pPr marL="0" indent="0">
              <a:buNone/>
            </a:pPr>
            <a:r>
              <a:rPr lang="en-GB" sz="3200" dirty="0" smtClean="0">
                <a:solidFill>
                  <a:srgbClr val="000000"/>
                </a:solidFill>
              </a:rPr>
              <a:t>You child can only attend one.</a:t>
            </a:r>
          </a:p>
          <a:p>
            <a:pPr marL="0" indent="0">
              <a:buNone/>
            </a:pPr>
            <a:r>
              <a:rPr lang="en-GB" sz="3200" dirty="0" smtClean="0">
                <a:solidFill>
                  <a:srgbClr val="000000"/>
                </a:solidFill>
              </a:rPr>
              <a:t>If your child does not have a valid EU/UK passport he cannot go to Spain with the school this year.</a:t>
            </a:r>
          </a:p>
          <a:p>
            <a:pPr marL="0" indent="0">
              <a:buNone/>
            </a:pPr>
            <a:endParaRPr lang="en-GB" sz="3200" dirty="0">
              <a:solidFill>
                <a:srgbClr val="000000"/>
              </a:solidFill>
            </a:endParaRPr>
          </a:p>
          <a:p>
            <a:pPr marL="0" indent="0">
              <a:buNone/>
            </a:pPr>
            <a:r>
              <a:rPr lang="en-GB" sz="3200" dirty="0" smtClean="0">
                <a:solidFill>
                  <a:srgbClr val="000000"/>
                </a:solidFill>
              </a:rPr>
              <a:t>Until Brexit is finalised the British Council does not give assurances that a child would not be refused entry into Spain or back in the UK</a:t>
            </a:r>
            <a:endParaRPr lang="en-GB" sz="3200" dirty="0">
              <a:solidFill>
                <a:srgbClr val="000000"/>
              </a:solidFill>
            </a:endParaRPr>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21</a:t>
            </a:fld>
            <a:endParaRPr lang="en-GB"/>
          </a:p>
        </p:txBody>
      </p:sp>
    </p:spTree>
    <p:extLst>
      <p:ext uri="{BB962C8B-B14F-4D97-AF65-F5344CB8AC3E}">
        <p14:creationId xmlns:p14="http://schemas.microsoft.com/office/powerpoint/2010/main" val="297568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5985" y="686939"/>
            <a:ext cx="5452326" cy="584775"/>
          </a:xfrm>
          <a:prstGeom prst="rect">
            <a:avLst/>
          </a:prstGeom>
          <a:noFill/>
        </p:spPr>
        <p:txBody>
          <a:bodyPr wrap="none" rtlCol="0">
            <a:spAutoFit/>
          </a:bodyPr>
          <a:lstStyle/>
          <a:p>
            <a:r>
              <a:rPr lang="en-GB" sz="3200" b="1" dirty="0" smtClean="0"/>
              <a:t>Total trip cost per person £500 </a:t>
            </a:r>
            <a:endParaRPr lang="en-GB" sz="3200" b="1" dirty="0"/>
          </a:p>
        </p:txBody>
      </p:sp>
      <p:sp>
        <p:nvSpPr>
          <p:cNvPr id="3" name="Rectangle 2"/>
          <p:cNvSpPr/>
          <p:nvPr/>
        </p:nvSpPr>
        <p:spPr>
          <a:xfrm>
            <a:off x="971600" y="71385"/>
            <a:ext cx="2175852" cy="1200329"/>
          </a:xfrm>
          <a:prstGeom prst="rect">
            <a:avLst/>
          </a:prstGeom>
        </p:spPr>
        <p:txBody>
          <a:bodyPr wrap="none">
            <a:spAutoFit/>
          </a:bodyPr>
          <a:lstStyle/>
          <a:p>
            <a:r>
              <a:rPr lang="en-GB" sz="7200" b="1" dirty="0" smtClean="0">
                <a:solidFill>
                  <a:srgbClr val="000000"/>
                </a:solidFill>
              </a:rPr>
              <a:t>COST</a:t>
            </a:r>
            <a:endParaRPr lang="en-GB" sz="7200" dirty="0">
              <a:solidFill>
                <a:srgbClr val="000000"/>
              </a:solidFill>
            </a:endParaRPr>
          </a:p>
        </p:txBody>
      </p:sp>
      <p:sp>
        <p:nvSpPr>
          <p:cNvPr id="5" name="TextBox 4"/>
          <p:cNvSpPr txBox="1"/>
          <p:nvPr/>
        </p:nvSpPr>
        <p:spPr>
          <a:xfrm>
            <a:off x="4962044" y="1556792"/>
            <a:ext cx="2715167" cy="646331"/>
          </a:xfrm>
          <a:prstGeom prst="rect">
            <a:avLst/>
          </a:prstGeom>
          <a:noFill/>
        </p:spPr>
        <p:txBody>
          <a:bodyPr wrap="none" rtlCol="0">
            <a:spAutoFit/>
          </a:bodyPr>
          <a:lstStyle/>
          <a:p>
            <a:r>
              <a:rPr lang="en-GB" sz="3600" b="1" dirty="0" smtClean="0">
                <a:solidFill>
                  <a:srgbClr val="000000"/>
                </a:solidFill>
                <a:effectLst>
                  <a:outerShdw blurRad="38100" dist="38100" dir="2700000" algn="tl">
                    <a:srgbClr val="000000">
                      <a:alpha val="43137"/>
                    </a:srgbClr>
                  </a:outerShdw>
                </a:effectLst>
              </a:rPr>
              <a:t>You pay £250</a:t>
            </a:r>
            <a:endParaRPr lang="en-GB" sz="3600" b="1" dirty="0">
              <a:solidFill>
                <a:srgbClr val="000000"/>
              </a:solidFill>
              <a:effectLst>
                <a:outerShdw blurRad="38100" dist="38100" dir="2700000" algn="tl">
                  <a:srgbClr val="000000">
                    <a:alpha val="43137"/>
                  </a:srgbClr>
                </a:outerShdw>
              </a:effectLst>
            </a:endParaRPr>
          </a:p>
        </p:txBody>
      </p:sp>
      <p:sp>
        <p:nvSpPr>
          <p:cNvPr id="6" name="TextBox 5"/>
          <p:cNvSpPr txBox="1"/>
          <p:nvPr/>
        </p:nvSpPr>
        <p:spPr>
          <a:xfrm>
            <a:off x="1272348" y="2499990"/>
            <a:ext cx="7379392" cy="954107"/>
          </a:xfrm>
          <a:prstGeom prst="rect">
            <a:avLst/>
          </a:prstGeom>
          <a:noFill/>
        </p:spPr>
        <p:txBody>
          <a:bodyPr wrap="none" rtlCol="0">
            <a:spAutoFit/>
          </a:bodyPr>
          <a:lstStyle/>
          <a:p>
            <a:r>
              <a:rPr lang="en-GB" sz="2800" i="1" dirty="0" smtClean="0">
                <a:solidFill>
                  <a:srgbClr val="000000"/>
                </a:solidFill>
              </a:rPr>
              <a:t>Curwen will pay additional £250 per child </a:t>
            </a:r>
          </a:p>
          <a:p>
            <a:r>
              <a:rPr lang="en-GB" sz="2800" i="1" dirty="0" smtClean="0">
                <a:solidFill>
                  <a:srgbClr val="000000"/>
                </a:solidFill>
              </a:rPr>
              <a:t>If your child is eligible for free school meals  £150 </a:t>
            </a:r>
            <a:endParaRPr lang="en-GB" sz="2800" i="1" dirty="0">
              <a:solidFill>
                <a:srgbClr val="000000"/>
              </a:solidFill>
            </a:endParaRPr>
          </a:p>
        </p:txBody>
      </p:sp>
      <p:sp>
        <p:nvSpPr>
          <p:cNvPr id="10" name="TextBox 9"/>
          <p:cNvSpPr txBox="1"/>
          <p:nvPr/>
        </p:nvSpPr>
        <p:spPr>
          <a:xfrm>
            <a:off x="991349" y="4293096"/>
            <a:ext cx="7983470" cy="1569660"/>
          </a:xfrm>
          <a:prstGeom prst="rect">
            <a:avLst/>
          </a:prstGeom>
          <a:solidFill>
            <a:srgbClr val="FFFF00"/>
          </a:solidFill>
        </p:spPr>
        <p:txBody>
          <a:bodyPr wrap="square" rtlCol="0">
            <a:spAutoFit/>
          </a:bodyPr>
          <a:lstStyle/>
          <a:p>
            <a:pPr algn="ctr"/>
            <a:r>
              <a:rPr lang="en-GB" sz="3200" b="1" u="sng" dirty="0" smtClean="0">
                <a:solidFill>
                  <a:srgbClr val="000000"/>
                </a:solidFill>
              </a:rPr>
              <a:t>ALL</a:t>
            </a:r>
            <a:r>
              <a:rPr lang="en-GB" sz="3200" b="1" dirty="0" smtClean="0">
                <a:solidFill>
                  <a:srgbClr val="000000"/>
                </a:solidFill>
              </a:rPr>
              <a:t> money must be paid to main office.</a:t>
            </a:r>
          </a:p>
          <a:p>
            <a:pPr algn="ctr"/>
            <a:endParaRPr lang="en-GB" sz="3200" b="1" dirty="0">
              <a:solidFill>
                <a:srgbClr val="000000"/>
              </a:solidFill>
            </a:endParaRPr>
          </a:p>
          <a:p>
            <a:pPr algn="ctr"/>
            <a:r>
              <a:rPr lang="en-GB" sz="3200" b="1" dirty="0" smtClean="0">
                <a:solidFill>
                  <a:srgbClr val="000000"/>
                </a:solidFill>
              </a:rPr>
              <a:t>Please ensure you keep your receipts!</a:t>
            </a:r>
            <a:endParaRPr lang="en-GB" sz="3200" b="1" dirty="0">
              <a:solidFill>
                <a:srgbClr val="000000"/>
              </a:solidFill>
            </a:endParaRPr>
          </a:p>
        </p:txBody>
      </p:sp>
      <p:sp>
        <p:nvSpPr>
          <p:cNvPr id="2" name="Date Placeholder 1"/>
          <p:cNvSpPr>
            <a:spLocks noGrp="1"/>
          </p:cNvSpPr>
          <p:nvPr>
            <p:ph type="dt" sz="half" idx="10"/>
          </p:nvPr>
        </p:nvSpPr>
        <p:spPr/>
        <p:txBody>
          <a:bodyPr/>
          <a:lstStyle/>
          <a:p>
            <a:fld id="{D14A0761-BB85-4652-A036-C59515C461D8}" type="datetime1">
              <a:rPr lang="en-GB" smtClean="0"/>
              <a:t>15/11/2019</a:t>
            </a:fld>
            <a:endParaRPr lang="en-GB" dirty="0"/>
          </a:p>
        </p:txBody>
      </p:sp>
      <p:sp>
        <p:nvSpPr>
          <p:cNvPr id="12" name="Slide Number Placeholder 11"/>
          <p:cNvSpPr>
            <a:spLocks noGrp="1"/>
          </p:cNvSpPr>
          <p:nvPr>
            <p:ph type="sldNum" sz="quarter" idx="12"/>
          </p:nvPr>
        </p:nvSpPr>
        <p:spPr>
          <a:xfrm>
            <a:off x="8150469" y="49178"/>
            <a:ext cx="785301" cy="365125"/>
          </a:xfrm>
        </p:spPr>
        <p:txBody>
          <a:bodyPr/>
          <a:lstStyle/>
          <a:p>
            <a:fld id="{62954BF3-FA91-4528-9E67-B6286EEF7815}" type="slidenum">
              <a:rPr lang="en-GB" smtClean="0"/>
              <a:t>22</a:t>
            </a:fld>
            <a:endParaRPr lang="en-GB"/>
          </a:p>
        </p:txBody>
      </p:sp>
      <p:sp>
        <p:nvSpPr>
          <p:cNvPr id="13" name="TextBox 12"/>
          <p:cNvSpPr txBox="1"/>
          <p:nvPr/>
        </p:nvSpPr>
        <p:spPr>
          <a:xfrm>
            <a:off x="2059526" y="1559113"/>
            <a:ext cx="1487395" cy="369332"/>
          </a:xfrm>
          <a:prstGeom prst="rect">
            <a:avLst/>
          </a:prstGeom>
          <a:noFill/>
        </p:spPr>
        <p:txBody>
          <a:bodyPr wrap="none" rtlCol="0">
            <a:spAutoFit/>
          </a:bodyPr>
          <a:lstStyle/>
          <a:p>
            <a:r>
              <a:rPr lang="en-GB" b="1" dirty="0" err="1" smtClean="0">
                <a:solidFill>
                  <a:srgbClr val="FF0000"/>
                </a:solidFill>
              </a:rPr>
              <a:t>SchoolMoney</a:t>
            </a:r>
            <a:endParaRPr lang="en-GB" b="1" dirty="0">
              <a:solidFill>
                <a:srgbClr val="FF0000"/>
              </a:solidFill>
            </a:endParaRPr>
          </a:p>
        </p:txBody>
      </p:sp>
    </p:spTree>
    <p:extLst>
      <p:ext uri="{BB962C8B-B14F-4D97-AF65-F5344CB8AC3E}">
        <p14:creationId xmlns:p14="http://schemas.microsoft.com/office/powerpoint/2010/main" val="30913229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1600" y="71385"/>
            <a:ext cx="3474028" cy="1200329"/>
          </a:xfrm>
          <a:prstGeom prst="rect">
            <a:avLst/>
          </a:prstGeom>
        </p:spPr>
        <p:txBody>
          <a:bodyPr wrap="none">
            <a:spAutoFit/>
          </a:bodyPr>
          <a:lstStyle/>
          <a:p>
            <a:r>
              <a:rPr lang="en-GB" sz="7200" b="1" dirty="0" smtClean="0">
                <a:solidFill>
                  <a:srgbClr val="000000"/>
                </a:solidFill>
              </a:rPr>
              <a:t>DEPOSIT</a:t>
            </a:r>
            <a:endParaRPr lang="en-GB" sz="7200" dirty="0">
              <a:solidFill>
                <a:srgbClr val="000000"/>
              </a:solidFill>
            </a:endParaRPr>
          </a:p>
        </p:txBody>
      </p:sp>
      <p:sp>
        <p:nvSpPr>
          <p:cNvPr id="7" name="TextBox 6"/>
          <p:cNvSpPr txBox="1"/>
          <p:nvPr/>
        </p:nvSpPr>
        <p:spPr>
          <a:xfrm>
            <a:off x="949993" y="1613118"/>
            <a:ext cx="8049647" cy="1815882"/>
          </a:xfrm>
          <a:prstGeom prst="rect">
            <a:avLst/>
          </a:prstGeom>
          <a:noFill/>
          <a:ln>
            <a:solidFill>
              <a:schemeClr val="accent1"/>
            </a:solidFill>
          </a:ln>
        </p:spPr>
        <p:txBody>
          <a:bodyPr wrap="square" rtlCol="0">
            <a:spAutoFit/>
          </a:bodyPr>
          <a:lstStyle/>
          <a:p>
            <a:pPr algn="ctr"/>
            <a:r>
              <a:rPr lang="en-GB" sz="2800" b="1" dirty="0" smtClean="0">
                <a:solidFill>
                  <a:srgbClr val="FF0000"/>
                </a:solidFill>
              </a:rPr>
              <a:t>To secure your place, we will need £50 deposit </a:t>
            </a:r>
            <a:r>
              <a:rPr lang="en-GB" sz="2800" b="1" dirty="0" smtClean="0">
                <a:solidFill>
                  <a:srgbClr val="000000"/>
                </a:solidFill>
              </a:rPr>
              <a:t>(in cash) </a:t>
            </a:r>
            <a:r>
              <a:rPr lang="en-GB" sz="2800" b="1" u="sng" dirty="0" smtClean="0">
                <a:solidFill>
                  <a:srgbClr val="FF0000"/>
                </a:solidFill>
              </a:rPr>
              <a:t>ON</a:t>
            </a:r>
            <a:r>
              <a:rPr lang="en-GB" sz="2800" b="1" dirty="0" smtClean="0">
                <a:solidFill>
                  <a:srgbClr val="FF0000"/>
                </a:solidFill>
              </a:rPr>
              <a:t> 2</a:t>
            </a:r>
            <a:r>
              <a:rPr lang="en-GB" sz="2800" b="1" baseline="30000" dirty="0" smtClean="0">
                <a:solidFill>
                  <a:srgbClr val="FF0000"/>
                </a:solidFill>
              </a:rPr>
              <a:t>nd</a:t>
            </a:r>
            <a:r>
              <a:rPr lang="en-GB" sz="2800" b="1" dirty="0" smtClean="0">
                <a:solidFill>
                  <a:srgbClr val="FF0000"/>
                </a:solidFill>
              </a:rPr>
              <a:t> December (From 8.00am) and a copy of your child’s passport, EHIC, completed consent form and medical form. </a:t>
            </a:r>
          </a:p>
        </p:txBody>
      </p:sp>
      <p:sp>
        <p:nvSpPr>
          <p:cNvPr id="8" name="TextBox 7"/>
          <p:cNvSpPr txBox="1"/>
          <p:nvPr/>
        </p:nvSpPr>
        <p:spPr>
          <a:xfrm>
            <a:off x="901331" y="5157192"/>
            <a:ext cx="8049647" cy="1077218"/>
          </a:xfrm>
          <a:prstGeom prst="rect">
            <a:avLst/>
          </a:prstGeom>
          <a:noFill/>
          <a:ln>
            <a:solidFill>
              <a:schemeClr val="accent1"/>
            </a:solidFill>
          </a:ln>
        </p:spPr>
        <p:txBody>
          <a:bodyPr wrap="square" rtlCol="0">
            <a:spAutoFit/>
          </a:bodyPr>
          <a:lstStyle/>
          <a:p>
            <a:pPr algn="ctr"/>
            <a:r>
              <a:rPr lang="en-GB" sz="3200" b="1" dirty="0" smtClean="0">
                <a:solidFill>
                  <a:srgbClr val="000000"/>
                </a:solidFill>
              </a:rPr>
              <a:t>The remaining £200 must be paid on the 1</a:t>
            </a:r>
            <a:r>
              <a:rPr lang="en-GB" sz="3200" b="1" baseline="30000" dirty="0" smtClean="0">
                <a:solidFill>
                  <a:srgbClr val="000000"/>
                </a:solidFill>
              </a:rPr>
              <a:t>st</a:t>
            </a:r>
            <a:r>
              <a:rPr lang="en-GB" sz="3200" b="1" dirty="0" smtClean="0">
                <a:solidFill>
                  <a:srgbClr val="000000"/>
                </a:solidFill>
              </a:rPr>
              <a:t> week of each month through </a:t>
            </a:r>
            <a:r>
              <a:rPr lang="en-GB" sz="3200" b="1" dirty="0" err="1" smtClean="0">
                <a:solidFill>
                  <a:srgbClr val="000000"/>
                </a:solidFill>
              </a:rPr>
              <a:t>SchoolMoney</a:t>
            </a:r>
            <a:endParaRPr lang="en-GB" sz="3200" b="1" dirty="0">
              <a:solidFill>
                <a:srgbClr val="000000"/>
              </a:solidFill>
            </a:endParaRPr>
          </a:p>
        </p:txBody>
      </p:sp>
      <p:sp>
        <p:nvSpPr>
          <p:cNvPr id="2" name="Date Placeholder 1"/>
          <p:cNvSpPr>
            <a:spLocks noGrp="1"/>
          </p:cNvSpPr>
          <p:nvPr>
            <p:ph type="dt" sz="half" idx="10"/>
          </p:nvPr>
        </p:nvSpPr>
        <p:spPr/>
        <p:txBody>
          <a:bodyPr/>
          <a:lstStyle/>
          <a:p>
            <a:fld id="{D14A0761-BB85-4652-A036-C59515C461D8}" type="datetime1">
              <a:rPr lang="en-GB" smtClean="0"/>
              <a:t>15/11/2019</a:t>
            </a:fld>
            <a:endParaRPr lang="en-GB" dirty="0"/>
          </a:p>
        </p:txBody>
      </p:sp>
      <p:sp>
        <p:nvSpPr>
          <p:cNvPr id="12" name="Slide Number Placeholder 11"/>
          <p:cNvSpPr>
            <a:spLocks noGrp="1"/>
          </p:cNvSpPr>
          <p:nvPr>
            <p:ph type="sldNum" sz="quarter" idx="12"/>
          </p:nvPr>
        </p:nvSpPr>
        <p:spPr>
          <a:xfrm>
            <a:off x="8150469" y="49178"/>
            <a:ext cx="785301" cy="365125"/>
          </a:xfrm>
        </p:spPr>
        <p:txBody>
          <a:bodyPr/>
          <a:lstStyle/>
          <a:p>
            <a:fld id="{62954BF3-FA91-4528-9E67-B6286EEF7815}" type="slidenum">
              <a:rPr lang="en-GB" smtClean="0"/>
              <a:t>23</a:t>
            </a:fld>
            <a:endParaRPr lang="en-GB"/>
          </a:p>
        </p:txBody>
      </p:sp>
      <p:sp>
        <p:nvSpPr>
          <p:cNvPr id="13" name="TextBox 12"/>
          <p:cNvSpPr txBox="1"/>
          <p:nvPr/>
        </p:nvSpPr>
        <p:spPr>
          <a:xfrm>
            <a:off x="1086818" y="1087048"/>
            <a:ext cx="1656223" cy="369332"/>
          </a:xfrm>
          <a:prstGeom prst="rect">
            <a:avLst/>
          </a:prstGeom>
          <a:noFill/>
        </p:spPr>
        <p:txBody>
          <a:bodyPr wrap="none" rtlCol="0">
            <a:spAutoFit/>
          </a:bodyPr>
          <a:lstStyle/>
          <a:p>
            <a:r>
              <a:rPr lang="en-GB" b="1" dirty="0" smtClean="0">
                <a:solidFill>
                  <a:srgbClr val="FF0000"/>
                </a:solidFill>
              </a:rPr>
              <a:t>Deposit in Cash</a:t>
            </a:r>
            <a:endParaRPr lang="en-GB" b="1" dirty="0">
              <a:solidFill>
                <a:srgbClr val="FF0000"/>
              </a:solidFill>
            </a:endParaRPr>
          </a:p>
        </p:txBody>
      </p:sp>
      <p:sp>
        <p:nvSpPr>
          <p:cNvPr id="14" name="TextBox 13"/>
          <p:cNvSpPr txBox="1"/>
          <p:nvPr/>
        </p:nvSpPr>
        <p:spPr>
          <a:xfrm>
            <a:off x="901331" y="3782989"/>
            <a:ext cx="8049647" cy="1077218"/>
          </a:xfrm>
          <a:prstGeom prst="rect">
            <a:avLst/>
          </a:prstGeom>
          <a:noFill/>
          <a:ln>
            <a:solidFill>
              <a:schemeClr val="accent1"/>
            </a:solidFill>
          </a:ln>
        </p:spPr>
        <p:txBody>
          <a:bodyPr wrap="square" rtlCol="0">
            <a:spAutoFit/>
          </a:bodyPr>
          <a:lstStyle/>
          <a:p>
            <a:pPr algn="ctr"/>
            <a:r>
              <a:rPr lang="en-GB" sz="3200" b="1" dirty="0" smtClean="0">
                <a:solidFill>
                  <a:srgbClr val="0000FF"/>
                </a:solidFill>
              </a:rPr>
              <a:t>Spaces will be allocated on a first come first serve basis.</a:t>
            </a:r>
            <a:endParaRPr lang="en-GB" sz="3200" b="1" dirty="0">
              <a:solidFill>
                <a:srgbClr val="0000FF"/>
              </a:solidFill>
            </a:endParaRPr>
          </a:p>
        </p:txBody>
      </p:sp>
    </p:spTree>
    <p:extLst>
      <p:ext uri="{BB962C8B-B14F-4D97-AF65-F5344CB8AC3E}">
        <p14:creationId xmlns:p14="http://schemas.microsoft.com/office/powerpoint/2010/main" val="3322111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9037" y="404664"/>
            <a:ext cx="8136904" cy="6370975"/>
          </a:xfrm>
          <a:prstGeom prst="rect">
            <a:avLst/>
          </a:prstGeom>
          <a:noFill/>
        </p:spPr>
        <p:txBody>
          <a:bodyPr wrap="square" rtlCol="0">
            <a:spAutoFit/>
          </a:bodyPr>
          <a:lstStyle/>
          <a:p>
            <a:pPr algn="ctr"/>
            <a:r>
              <a:rPr lang="en-GB" sz="4400" b="1" dirty="0" smtClean="0">
                <a:solidFill>
                  <a:srgbClr val="000000"/>
                </a:solidFill>
                <a:latin typeface="Arial Black" panose="020B0A04020102020204" pitchFamily="34" charset="0"/>
              </a:rPr>
              <a:t>BOOK YOUR SPACE TODAY!!! </a:t>
            </a:r>
          </a:p>
          <a:p>
            <a:pPr algn="ctr"/>
            <a:r>
              <a:rPr lang="en-GB" sz="4400" b="1" dirty="0" smtClean="0">
                <a:solidFill>
                  <a:srgbClr val="000000"/>
                </a:solidFill>
                <a:latin typeface="Arial Black" panose="020B0A04020102020204" pitchFamily="34" charset="0"/>
              </a:rPr>
              <a:t>ONLY 30 SPACES AVAILABLE!</a:t>
            </a:r>
          </a:p>
          <a:p>
            <a:pPr algn="ctr"/>
            <a:endParaRPr lang="en-GB" sz="2000" b="1" dirty="0">
              <a:solidFill>
                <a:srgbClr val="000000"/>
              </a:solidFill>
              <a:latin typeface="Arial Black" panose="020B0A04020102020204" pitchFamily="34" charset="0"/>
            </a:endParaRPr>
          </a:p>
          <a:p>
            <a:pPr algn="ctr"/>
            <a:r>
              <a:rPr lang="en-GB" sz="4400" dirty="0" smtClean="0">
                <a:solidFill>
                  <a:srgbClr val="000000"/>
                </a:solidFill>
                <a:latin typeface="Arial Black" panose="020B0A04020102020204" pitchFamily="34" charset="0"/>
              </a:rPr>
              <a:t>5 Reserve Space will be allocated</a:t>
            </a:r>
          </a:p>
          <a:p>
            <a:pPr algn="ctr"/>
            <a:r>
              <a:rPr lang="en-GB" sz="4000" dirty="0" smtClean="0">
                <a:solidFill>
                  <a:srgbClr val="000000"/>
                </a:solidFill>
              </a:rPr>
              <a:t>If you have a reserve space you must attend all meetings and hand-in all documents before the deadline.</a:t>
            </a:r>
            <a:endParaRPr lang="en-GB" sz="4000" dirty="0">
              <a:solidFill>
                <a:srgbClr val="000000"/>
              </a:solidFill>
            </a:endParaRPr>
          </a:p>
        </p:txBody>
      </p:sp>
      <p:sp>
        <p:nvSpPr>
          <p:cNvPr id="5" name="Date Placeholder 4"/>
          <p:cNvSpPr>
            <a:spLocks noGrp="1"/>
          </p:cNvSpPr>
          <p:nvPr>
            <p:ph type="dt" sz="half" idx="10"/>
          </p:nvPr>
        </p:nvSpPr>
        <p:spPr/>
        <p:txBody>
          <a:bodyPr/>
          <a:lstStyle/>
          <a:p>
            <a:fld id="{8CE9BCD8-64D2-478D-8B03-33CE3D9459AD}" type="datetime1">
              <a:rPr lang="en-GB" smtClean="0"/>
              <a:t>15/11/2019</a:t>
            </a:fld>
            <a:endParaRPr lang="en-GB" dirty="0"/>
          </a:p>
        </p:txBody>
      </p:sp>
      <p:sp>
        <p:nvSpPr>
          <p:cNvPr id="6" name="Slide Number Placeholder 5"/>
          <p:cNvSpPr>
            <a:spLocks noGrp="1"/>
          </p:cNvSpPr>
          <p:nvPr>
            <p:ph type="sldNum" sz="quarter" idx="12"/>
          </p:nvPr>
        </p:nvSpPr>
        <p:spPr/>
        <p:txBody>
          <a:bodyPr/>
          <a:lstStyle/>
          <a:p>
            <a:fld id="{62954BF3-FA91-4528-9E67-B6286EEF7815}" type="slidenum">
              <a:rPr lang="en-GB" smtClean="0"/>
              <a:t>24</a:t>
            </a:fld>
            <a:endParaRPr lang="en-GB" dirty="0"/>
          </a:p>
        </p:txBody>
      </p:sp>
    </p:spTree>
    <p:extLst>
      <p:ext uri="{BB962C8B-B14F-4D97-AF65-F5344CB8AC3E}">
        <p14:creationId xmlns:p14="http://schemas.microsoft.com/office/powerpoint/2010/main" val="32503219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1600" y="71385"/>
            <a:ext cx="2175852" cy="1200329"/>
          </a:xfrm>
          <a:prstGeom prst="rect">
            <a:avLst/>
          </a:prstGeom>
        </p:spPr>
        <p:txBody>
          <a:bodyPr wrap="none">
            <a:spAutoFit/>
          </a:bodyPr>
          <a:lstStyle/>
          <a:p>
            <a:r>
              <a:rPr lang="en-GB" sz="7200" b="1" dirty="0" smtClean="0">
                <a:solidFill>
                  <a:srgbClr val="000000"/>
                </a:solidFill>
              </a:rPr>
              <a:t>COST</a:t>
            </a:r>
            <a:endParaRPr lang="en-GB" sz="7200" dirty="0">
              <a:solidFill>
                <a:srgbClr val="000000"/>
              </a:solidFill>
            </a:endParaRPr>
          </a:p>
        </p:txBody>
      </p:sp>
      <p:sp>
        <p:nvSpPr>
          <p:cNvPr id="9" name="TextBox 8"/>
          <p:cNvSpPr txBox="1"/>
          <p:nvPr/>
        </p:nvSpPr>
        <p:spPr>
          <a:xfrm>
            <a:off x="925929" y="1573089"/>
            <a:ext cx="3205301" cy="2554545"/>
          </a:xfrm>
          <a:prstGeom prst="rect">
            <a:avLst/>
          </a:prstGeom>
          <a:noFill/>
        </p:spPr>
        <p:txBody>
          <a:bodyPr wrap="none" rtlCol="0">
            <a:spAutoFit/>
          </a:bodyPr>
          <a:lstStyle/>
          <a:p>
            <a:r>
              <a:rPr lang="en-GB" sz="3200" b="1" dirty="0" smtClean="0"/>
              <a:t>*2</a:t>
            </a:r>
            <a:r>
              <a:rPr lang="en-GB" sz="3200" b="1" baseline="30000" dirty="0" smtClean="0"/>
              <a:t>nd</a:t>
            </a:r>
            <a:r>
              <a:rPr lang="en-GB" sz="3200" b="1" dirty="0" smtClean="0"/>
              <a:t> Dec pay £50</a:t>
            </a:r>
          </a:p>
          <a:p>
            <a:r>
              <a:rPr lang="en-GB" sz="3200" b="1" dirty="0" smtClean="0"/>
              <a:t>*13</a:t>
            </a:r>
            <a:r>
              <a:rPr lang="en-GB" sz="3200" b="1" baseline="30000" dirty="0" smtClean="0"/>
              <a:t>th</a:t>
            </a:r>
            <a:r>
              <a:rPr lang="en-GB" sz="3200" b="1" dirty="0" smtClean="0"/>
              <a:t> Jan pay £50</a:t>
            </a:r>
          </a:p>
          <a:p>
            <a:r>
              <a:rPr lang="en-GB" sz="3200" b="1" dirty="0" smtClean="0"/>
              <a:t>*3</a:t>
            </a:r>
            <a:r>
              <a:rPr lang="en-GB" sz="3200" b="1" baseline="30000" dirty="0" smtClean="0"/>
              <a:t>rd</a:t>
            </a:r>
            <a:r>
              <a:rPr lang="en-GB" sz="3200" b="1" dirty="0" smtClean="0"/>
              <a:t>  Feb pay £50</a:t>
            </a:r>
          </a:p>
          <a:p>
            <a:r>
              <a:rPr lang="en-GB" sz="3200" b="1" dirty="0" smtClean="0"/>
              <a:t>*2</a:t>
            </a:r>
            <a:r>
              <a:rPr lang="en-GB" sz="3200" b="1" baseline="30000" dirty="0" smtClean="0"/>
              <a:t>nd</a:t>
            </a:r>
            <a:r>
              <a:rPr lang="en-GB" sz="3200" b="1" dirty="0" smtClean="0"/>
              <a:t> Mar pay £50</a:t>
            </a:r>
          </a:p>
          <a:p>
            <a:endParaRPr lang="en-GB" sz="3200" b="1" dirty="0"/>
          </a:p>
        </p:txBody>
      </p:sp>
      <p:sp>
        <p:nvSpPr>
          <p:cNvPr id="10" name="TextBox 9"/>
          <p:cNvSpPr txBox="1"/>
          <p:nvPr/>
        </p:nvSpPr>
        <p:spPr>
          <a:xfrm>
            <a:off x="4072111" y="785486"/>
            <a:ext cx="4896544" cy="1077218"/>
          </a:xfrm>
          <a:prstGeom prst="rect">
            <a:avLst/>
          </a:prstGeom>
          <a:solidFill>
            <a:srgbClr val="FFFF00"/>
          </a:solidFill>
        </p:spPr>
        <p:txBody>
          <a:bodyPr wrap="square" rtlCol="0">
            <a:spAutoFit/>
          </a:bodyPr>
          <a:lstStyle/>
          <a:p>
            <a:pPr algn="ctr"/>
            <a:r>
              <a:rPr lang="en-GB" sz="3200" b="1" u="sng" dirty="0" smtClean="0">
                <a:solidFill>
                  <a:srgbClr val="000000"/>
                </a:solidFill>
              </a:rPr>
              <a:t>ALL</a:t>
            </a:r>
            <a:r>
              <a:rPr lang="en-GB" sz="3200" b="1" dirty="0" smtClean="0">
                <a:solidFill>
                  <a:srgbClr val="000000"/>
                </a:solidFill>
              </a:rPr>
              <a:t> money must be paid to the main office.</a:t>
            </a:r>
            <a:endParaRPr lang="en-GB" sz="3200" b="1" dirty="0">
              <a:solidFill>
                <a:srgbClr val="000000"/>
              </a:solidFill>
            </a:endParaRPr>
          </a:p>
        </p:txBody>
      </p:sp>
      <p:sp>
        <p:nvSpPr>
          <p:cNvPr id="11" name="TextBox 10"/>
          <p:cNvSpPr txBox="1"/>
          <p:nvPr/>
        </p:nvSpPr>
        <p:spPr>
          <a:xfrm>
            <a:off x="925929" y="3601641"/>
            <a:ext cx="5492394" cy="523220"/>
          </a:xfrm>
          <a:prstGeom prst="rect">
            <a:avLst/>
          </a:prstGeom>
          <a:noFill/>
        </p:spPr>
        <p:txBody>
          <a:bodyPr wrap="square" rtlCol="0">
            <a:spAutoFit/>
          </a:bodyPr>
          <a:lstStyle/>
          <a:p>
            <a:r>
              <a:rPr lang="en-GB" sz="2700" b="1" dirty="0" smtClean="0"/>
              <a:t>*Final payment of £50 by 21</a:t>
            </a:r>
            <a:r>
              <a:rPr lang="en-GB" sz="2700" b="1" baseline="30000" dirty="0" smtClean="0"/>
              <a:t>st</a:t>
            </a:r>
            <a:r>
              <a:rPr lang="en-GB" sz="2700" b="1" dirty="0" smtClean="0"/>
              <a:t> April</a:t>
            </a:r>
            <a:endParaRPr lang="en-GB" sz="2700" b="1" dirty="0"/>
          </a:p>
        </p:txBody>
      </p:sp>
      <p:sp>
        <p:nvSpPr>
          <p:cNvPr id="2" name="Date Placeholder 1"/>
          <p:cNvSpPr>
            <a:spLocks noGrp="1"/>
          </p:cNvSpPr>
          <p:nvPr>
            <p:ph type="dt" sz="half" idx="10"/>
          </p:nvPr>
        </p:nvSpPr>
        <p:spPr/>
        <p:txBody>
          <a:bodyPr/>
          <a:lstStyle/>
          <a:p>
            <a:fld id="{D14A0761-BB85-4652-A036-C59515C461D8}" type="datetime1">
              <a:rPr lang="en-GB" smtClean="0"/>
              <a:t>15/11/2019</a:t>
            </a:fld>
            <a:endParaRPr lang="en-GB" dirty="0"/>
          </a:p>
        </p:txBody>
      </p:sp>
      <p:sp>
        <p:nvSpPr>
          <p:cNvPr id="12" name="Slide Number Placeholder 11"/>
          <p:cNvSpPr>
            <a:spLocks noGrp="1"/>
          </p:cNvSpPr>
          <p:nvPr>
            <p:ph type="sldNum" sz="quarter" idx="12"/>
          </p:nvPr>
        </p:nvSpPr>
        <p:spPr/>
        <p:txBody>
          <a:bodyPr/>
          <a:lstStyle/>
          <a:p>
            <a:fld id="{62954BF3-FA91-4528-9E67-B6286EEF7815}" type="slidenum">
              <a:rPr lang="en-GB" smtClean="0"/>
              <a:t>25</a:t>
            </a:fld>
            <a:endParaRPr lang="en-GB"/>
          </a:p>
        </p:txBody>
      </p:sp>
      <p:sp>
        <p:nvSpPr>
          <p:cNvPr id="13" name="TextBox 12"/>
          <p:cNvSpPr txBox="1"/>
          <p:nvPr/>
        </p:nvSpPr>
        <p:spPr>
          <a:xfrm>
            <a:off x="4160506" y="2492903"/>
            <a:ext cx="4808149" cy="584775"/>
          </a:xfrm>
          <a:prstGeom prst="rect">
            <a:avLst/>
          </a:prstGeom>
          <a:noFill/>
        </p:spPr>
        <p:txBody>
          <a:bodyPr wrap="square" rtlCol="0">
            <a:spAutoFit/>
          </a:bodyPr>
          <a:lstStyle/>
          <a:p>
            <a:pPr algn="ctr"/>
            <a:r>
              <a:rPr lang="en-GB" sz="3200" b="1" dirty="0" err="1" smtClean="0">
                <a:solidFill>
                  <a:srgbClr val="FF0000"/>
                </a:solidFill>
              </a:rPr>
              <a:t>SchoolMoney</a:t>
            </a:r>
            <a:r>
              <a:rPr lang="en-GB" sz="3200" b="1" dirty="0" smtClean="0">
                <a:solidFill>
                  <a:srgbClr val="FF0000"/>
                </a:solidFill>
              </a:rPr>
              <a:t>/ Cash</a:t>
            </a:r>
            <a:endParaRPr lang="en-GB" sz="3200" b="1" dirty="0">
              <a:solidFill>
                <a:srgbClr val="FF0000"/>
              </a:solidFill>
            </a:endParaRPr>
          </a:p>
        </p:txBody>
      </p:sp>
      <p:sp>
        <p:nvSpPr>
          <p:cNvPr id="14" name="TextBox 13"/>
          <p:cNvSpPr txBox="1"/>
          <p:nvPr/>
        </p:nvSpPr>
        <p:spPr>
          <a:xfrm>
            <a:off x="925929" y="4365104"/>
            <a:ext cx="8042726" cy="2554545"/>
          </a:xfrm>
          <a:prstGeom prst="rect">
            <a:avLst/>
          </a:prstGeom>
          <a:noFill/>
        </p:spPr>
        <p:txBody>
          <a:bodyPr wrap="square" rtlCol="0">
            <a:spAutoFit/>
          </a:bodyPr>
          <a:lstStyle/>
          <a:p>
            <a:pPr algn="ctr"/>
            <a:r>
              <a:rPr lang="en-GB" sz="3200" b="1" dirty="0" smtClean="0">
                <a:solidFill>
                  <a:srgbClr val="000000"/>
                </a:solidFill>
              </a:rPr>
              <a:t>Collection of spending money 18</a:t>
            </a:r>
            <a:r>
              <a:rPr lang="en-GB" sz="3200" b="1" baseline="30000" dirty="0" smtClean="0">
                <a:solidFill>
                  <a:srgbClr val="000000"/>
                </a:solidFill>
              </a:rPr>
              <a:t>th</a:t>
            </a:r>
            <a:r>
              <a:rPr lang="en-GB" sz="3200" b="1" dirty="0" smtClean="0">
                <a:solidFill>
                  <a:srgbClr val="000000"/>
                </a:solidFill>
              </a:rPr>
              <a:t> May</a:t>
            </a:r>
          </a:p>
          <a:p>
            <a:pPr algn="ctr"/>
            <a:r>
              <a:rPr lang="en-GB" sz="3200" b="1" dirty="0" smtClean="0">
                <a:solidFill>
                  <a:srgbClr val="000000"/>
                </a:solidFill>
              </a:rPr>
              <a:t>£50 to be paid in cash</a:t>
            </a:r>
          </a:p>
          <a:p>
            <a:pPr algn="ctr"/>
            <a:r>
              <a:rPr lang="en-GB" sz="3200" dirty="0" smtClean="0">
                <a:solidFill>
                  <a:srgbClr val="000000"/>
                </a:solidFill>
              </a:rPr>
              <a:t>To ensure children get the best rate </a:t>
            </a:r>
          </a:p>
          <a:p>
            <a:pPr algn="ctr"/>
            <a:r>
              <a:rPr lang="en-GB" sz="3200" dirty="0" smtClean="0">
                <a:solidFill>
                  <a:srgbClr val="000000"/>
                </a:solidFill>
              </a:rPr>
              <a:t>school will change ALL pupils spending money into Euros</a:t>
            </a:r>
            <a:endParaRPr lang="en-GB" sz="3200" dirty="0">
              <a:solidFill>
                <a:srgbClr val="000000"/>
              </a:solidFill>
            </a:endParaRPr>
          </a:p>
        </p:txBody>
      </p:sp>
    </p:spTree>
    <p:extLst>
      <p:ext uri="{BB962C8B-B14F-4D97-AF65-F5344CB8AC3E}">
        <p14:creationId xmlns:p14="http://schemas.microsoft.com/office/powerpoint/2010/main" val="11895279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Decision  </a:t>
            </a:r>
            <a:endParaRPr lang="en-GB" dirty="0">
              <a:solidFill>
                <a:srgbClr val="000000"/>
              </a:solidFill>
            </a:endParaRPr>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26</a:t>
            </a:fld>
            <a:endParaRPr lang="en-GB"/>
          </a:p>
        </p:txBody>
      </p:sp>
      <p:sp>
        <p:nvSpPr>
          <p:cNvPr id="6" name="TextBox 5"/>
          <p:cNvSpPr txBox="1"/>
          <p:nvPr/>
        </p:nvSpPr>
        <p:spPr>
          <a:xfrm>
            <a:off x="971600" y="1196752"/>
            <a:ext cx="7554697" cy="1107996"/>
          </a:xfrm>
          <a:prstGeom prst="rect">
            <a:avLst/>
          </a:prstGeom>
          <a:noFill/>
        </p:spPr>
        <p:txBody>
          <a:bodyPr wrap="none" rtlCol="0">
            <a:spAutoFit/>
          </a:bodyPr>
          <a:lstStyle/>
          <a:p>
            <a:r>
              <a:rPr lang="en-GB" sz="6600" b="1" dirty="0" smtClean="0"/>
              <a:t>Spain or Lake District</a:t>
            </a:r>
            <a:endParaRPr lang="en-GB" sz="6600" b="1" dirty="0"/>
          </a:p>
        </p:txBody>
      </p:sp>
    </p:spTree>
    <p:extLst>
      <p:ext uri="{BB962C8B-B14F-4D97-AF65-F5344CB8AC3E}">
        <p14:creationId xmlns:p14="http://schemas.microsoft.com/office/powerpoint/2010/main" val="2068979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877272"/>
            <a:ext cx="7239000" cy="1143000"/>
          </a:xfrm>
        </p:spPr>
        <p:txBody>
          <a:bodyPr/>
          <a:lstStyle/>
          <a:p>
            <a:r>
              <a:rPr lang="en-GB" sz="6600" dirty="0" smtClean="0">
                <a:solidFill>
                  <a:schemeClr val="tx1">
                    <a:lumMod val="75000"/>
                  </a:schemeClr>
                </a:solidFill>
              </a:rPr>
              <a:t>School’s assurances </a:t>
            </a:r>
            <a:endParaRPr lang="en-GB" sz="6600" dirty="0">
              <a:solidFill>
                <a:schemeClr val="tx1">
                  <a:lumMod val="75000"/>
                </a:schemeClr>
              </a:solidFill>
            </a:endParaRPr>
          </a:p>
        </p:txBody>
      </p:sp>
      <p:sp>
        <p:nvSpPr>
          <p:cNvPr id="3" name="Content Placeholder 2"/>
          <p:cNvSpPr>
            <a:spLocks noGrp="1"/>
          </p:cNvSpPr>
          <p:nvPr>
            <p:ph idx="1"/>
          </p:nvPr>
        </p:nvSpPr>
        <p:spPr>
          <a:xfrm>
            <a:off x="251520" y="692696"/>
            <a:ext cx="8784976" cy="4968552"/>
          </a:xfrm>
        </p:spPr>
        <p:txBody>
          <a:bodyPr>
            <a:noAutofit/>
          </a:bodyPr>
          <a:lstStyle/>
          <a:p>
            <a:pPr lvl="0"/>
            <a:r>
              <a:rPr lang="en-GB" sz="2650" dirty="0"/>
              <a:t>Arrange meetings to ensure effective communication with parents and provide parents with necessary information about the trip</a:t>
            </a:r>
          </a:p>
          <a:p>
            <a:pPr lvl="0"/>
            <a:r>
              <a:rPr lang="en-GB" sz="2650" dirty="0"/>
              <a:t>Arrange meetings with individual parents when necessary </a:t>
            </a:r>
          </a:p>
          <a:p>
            <a:pPr lvl="0"/>
            <a:r>
              <a:rPr lang="en-GB" sz="2650" dirty="0"/>
              <a:t>Meet with school nurse to ensure all pupils’ medical needs are met and complete any relevant care plans.</a:t>
            </a:r>
          </a:p>
          <a:p>
            <a:pPr lvl="0"/>
            <a:r>
              <a:rPr lang="en-GB" sz="2650" dirty="0"/>
              <a:t>Complete risk assessment of trip</a:t>
            </a:r>
          </a:p>
          <a:p>
            <a:pPr lvl="0"/>
            <a:r>
              <a:rPr lang="en-GB" sz="2650" dirty="0"/>
              <a:t>Collecting money and exchange currencies</a:t>
            </a:r>
          </a:p>
          <a:p>
            <a:pPr lvl="0"/>
            <a:r>
              <a:rPr lang="en-GB" sz="2650" dirty="0"/>
              <a:t>Arrange flights, accommodation and transport</a:t>
            </a:r>
          </a:p>
          <a:p>
            <a:pPr lvl="0"/>
            <a:r>
              <a:rPr lang="en-GB" sz="2650" dirty="0"/>
              <a:t>Daily update on school website during the trip</a:t>
            </a:r>
          </a:p>
          <a:p>
            <a:pPr lvl="0"/>
            <a:r>
              <a:rPr lang="en-GB" sz="2650" dirty="0"/>
              <a:t>In the event of an emergency communicate with school and </a:t>
            </a:r>
            <a:r>
              <a:rPr lang="en-GB" sz="2650" dirty="0" smtClean="0"/>
              <a:t>parents</a:t>
            </a:r>
            <a:endParaRPr lang="en-GB" sz="2650" dirty="0"/>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27</a:t>
            </a:fld>
            <a:endParaRPr lang="en-GB"/>
          </a:p>
        </p:txBody>
      </p:sp>
      <p:sp>
        <p:nvSpPr>
          <p:cNvPr id="6" name="Title 1"/>
          <p:cNvSpPr txBox="1">
            <a:spLocks/>
          </p:cNvSpPr>
          <p:nvPr/>
        </p:nvSpPr>
        <p:spPr>
          <a:xfrm>
            <a:off x="755576" y="-99392"/>
            <a:ext cx="7239000" cy="1143000"/>
          </a:xfrm>
          <a:prstGeom prst="rect">
            <a:avLst/>
          </a:prstGeom>
        </p:spPr>
        <p:txBody>
          <a:bodyPr vert="horz" lIns="91440" tIns="45720" rIns="91440" bIns="45720" rtlCol="0" anchor="b">
            <a:noAutofit/>
          </a:bodyPr>
          <a:lstStyle>
            <a:lvl1pPr algn="l" defTabSz="914400" rtl="0" eaLnBrk="1" latinLnBrk="0" hangingPunct="1">
              <a:spcBef>
                <a:spcPct val="0"/>
              </a:spcBef>
              <a:buNone/>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stStyle>
          <a:p>
            <a:r>
              <a:rPr lang="en-GB" dirty="0" smtClean="0">
                <a:solidFill>
                  <a:schemeClr val="tx1">
                    <a:lumMod val="75000"/>
                  </a:schemeClr>
                </a:solidFill>
              </a:rPr>
              <a:t>Agreement</a:t>
            </a:r>
            <a:endParaRPr lang="en-GB" dirty="0">
              <a:solidFill>
                <a:schemeClr val="tx1">
                  <a:lumMod val="75000"/>
                </a:schemeClr>
              </a:solidFill>
            </a:endParaRPr>
          </a:p>
        </p:txBody>
      </p:sp>
    </p:spTree>
    <p:extLst>
      <p:ext uri="{BB962C8B-B14F-4D97-AF65-F5344CB8AC3E}">
        <p14:creationId xmlns:p14="http://schemas.microsoft.com/office/powerpoint/2010/main" val="845350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28</a:t>
            </a:fld>
            <a:endParaRPr lang="en-GB"/>
          </a:p>
        </p:txBody>
      </p:sp>
      <p:graphicFrame>
        <p:nvGraphicFramePr>
          <p:cNvPr id="8" name="Table 7"/>
          <p:cNvGraphicFramePr>
            <a:graphicFrameLocks noGrp="1"/>
          </p:cNvGraphicFramePr>
          <p:nvPr>
            <p:extLst>
              <p:ext uri="{D42A27DB-BD31-4B8C-83A1-F6EECF244321}">
                <p14:modId xmlns:p14="http://schemas.microsoft.com/office/powerpoint/2010/main" val="2189962463"/>
              </p:ext>
            </p:extLst>
          </p:nvPr>
        </p:nvGraphicFramePr>
        <p:xfrm>
          <a:off x="467544" y="575646"/>
          <a:ext cx="7776864" cy="6101726"/>
        </p:xfrm>
        <a:graphic>
          <a:graphicData uri="http://schemas.openxmlformats.org/drawingml/2006/table">
            <a:tbl>
              <a:tblPr firstRow="1" firstCol="1" bandRow="1"/>
              <a:tblGrid>
                <a:gridCol w="7776864"/>
              </a:tblGrid>
              <a:tr h="615774">
                <a:tc>
                  <a:txBody>
                    <a:bodyPr/>
                    <a:lstStyle/>
                    <a:p>
                      <a:pPr marL="457200" algn="l">
                        <a:lnSpc>
                          <a:spcPct val="115000"/>
                        </a:lnSpc>
                        <a:spcAft>
                          <a:spcPts val="0"/>
                        </a:spcAft>
                      </a:pPr>
                      <a:r>
                        <a:rPr lang="en-GB" sz="1800" b="1" dirty="0">
                          <a:solidFill>
                            <a:srgbClr val="000000"/>
                          </a:solidFill>
                          <a:effectLst/>
                          <a:latin typeface="Calibri"/>
                          <a:ea typeface="Calibri"/>
                          <a:cs typeface="Calibri"/>
                        </a:rPr>
                        <a:t>I </a:t>
                      </a:r>
                      <a:r>
                        <a:rPr lang="en-GB" sz="1800" b="1" dirty="0" smtClean="0">
                          <a:solidFill>
                            <a:srgbClr val="000000"/>
                          </a:solidFill>
                          <a:effectLst/>
                          <a:latin typeface="Calibri"/>
                          <a:ea typeface="Calibri"/>
                          <a:cs typeface="Calibri"/>
                        </a:rPr>
                        <a:t>______________ </a:t>
                      </a:r>
                      <a:r>
                        <a:rPr lang="en-GB" sz="1800" b="1" dirty="0">
                          <a:solidFill>
                            <a:srgbClr val="000000"/>
                          </a:solidFill>
                          <a:effectLst/>
                          <a:latin typeface="Calibri"/>
                          <a:ea typeface="Calibri"/>
                          <a:cs typeface="Calibri"/>
                        </a:rPr>
                        <a:t>(Parent/ Carer insert full name) agree to:</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1186">
                <a:tc>
                  <a:txBody>
                    <a:bodyPr/>
                    <a:lstStyle/>
                    <a:p>
                      <a:pPr marL="342900" lvl="0" indent="-342900" algn="l">
                        <a:lnSpc>
                          <a:spcPct val="115000"/>
                        </a:lnSpc>
                        <a:spcAft>
                          <a:spcPts val="0"/>
                        </a:spcAft>
                        <a:buFont typeface="Symbol"/>
                        <a:buChar char=""/>
                      </a:pPr>
                      <a:r>
                        <a:rPr lang="en-GB" sz="1800" dirty="0">
                          <a:solidFill>
                            <a:srgbClr val="000000"/>
                          </a:solidFill>
                          <a:effectLst/>
                          <a:latin typeface="Calibri"/>
                          <a:ea typeface="Calibri"/>
                          <a:cs typeface="Calibri"/>
                        </a:rPr>
                        <a:t>Meet ALL payment deadlines  as </a:t>
                      </a:r>
                      <a:r>
                        <a:rPr lang="en-GB" sz="1800" dirty="0" smtClean="0">
                          <a:solidFill>
                            <a:srgbClr val="000000"/>
                          </a:solidFill>
                          <a:effectLst/>
                          <a:latin typeface="Calibri"/>
                          <a:ea typeface="Calibri"/>
                          <a:cs typeface="Calibri"/>
                        </a:rPr>
                        <a:t>listed</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3342">
                <a:tc>
                  <a:txBody>
                    <a:bodyPr/>
                    <a:lstStyle/>
                    <a:p>
                      <a:pPr marL="342900" lvl="0" indent="-342900" algn="l">
                        <a:lnSpc>
                          <a:spcPct val="115000"/>
                        </a:lnSpc>
                        <a:spcAft>
                          <a:spcPts val="0"/>
                        </a:spcAft>
                        <a:buFont typeface="Symbol"/>
                        <a:buChar char=""/>
                      </a:pPr>
                      <a:r>
                        <a:rPr lang="en-GB" sz="1800">
                          <a:solidFill>
                            <a:srgbClr val="000000"/>
                          </a:solidFill>
                          <a:effectLst/>
                          <a:latin typeface="Calibri"/>
                          <a:ea typeface="Calibri"/>
                          <a:cs typeface="Calibri"/>
                        </a:rPr>
                        <a:t>ALL medical information will be accurate and up to date </a:t>
                      </a:r>
                      <a:endParaRPr lang="en-GB" sz="180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3342">
                <a:tc>
                  <a:txBody>
                    <a:bodyPr/>
                    <a:lstStyle/>
                    <a:p>
                      <a:pPr marL="342900" lvl="0" indent="-342900" algn="l">
                        <a:spcAft>
                          <a:spcPts val="0"/>
                        </a:spcAft>
                        <a:buFont typeface="Symbol"/>
                        <a:buChar char=""/>
                      </a:pPr>
                      <a:r>
                        <a:rPr lang="en-GB" sz="1800" dirty="0">
                          <a:solidFill>
                            <a:srgbClr val="000000"/>
                          </a:solidFill>
                          <a:effectLst/>
                          <a:latin typeface="Calibri"/>
                          <a:ea typeface="Calibri"/>
                        </a:rPr>
                        <a:t>All consent forms </a:t>
                      </a:r>
                      <a:r>
                        <a:rPr lang="en-GB" sz="1800" b="1" dirty="0">
                          <a:solidFill>
                            <a:srgbClr val="000000"/>
                          </a:solidFill>
                          <a:effectLst/>
                          <a:latin typeface="Calibri"/>
                          <a:ea typeface="Calibri"/>
                        </a:rPr>
                        <a:t>handed in by </a:t>
                      </a:r>
                      <a:r>
                        <a:rPr lang="en-GB" sz="1800" b="1" dirty="0" smtClean="0">
                          <a:solidFill>
                            <a:srgbClr val="000000"/>
                          </a:solidFill>
                          <a:effectLst/>
                          <a:latin typeface="Calibri"/>
                          <a:ea typeface="Calibri"/>
                        </a:rPr>
                        <a:t>December 16</a:t>
                      </a:r>
                      <a:r>
                        <a:rPr lang="en-GB" sz="1800" b="1" baseline="30000" dirty="0" smtClean="0">
                          <a:solidFill>
                            <a:srgbClr val="000000"/>
                          </a:solidFill>
                          <a:effectLst/>
                          <a:latin typeface="Calibri"/>
                          <a:ea typeface="Calibri"/>
                        </a:rPr>
                        <a:t>th</a:t>
                      </a:r>
                      <a:r>
                        <a:rPr lang="en-GB" sz="1800" b="1" baseline="0" dirty="0" smtClean="0">
                          <a:solidFill>
                            <a:srgbClr val="000000"/>
                          </a:solidFill>
                          <a:effectLst/>
                          <a:latin typeface="Calibri"/>
                          <a:ea typeface="Calibri"/>
                        </a:rPr>
                        <a:t> </a:t>
                      </a:r>
                      <a:r>
                        <a:rPr lang="en-GB" sz="1800" b="1" dirty="0" smtClean="0">
                          <a:solidFill>
                            <a:srgbClr val="000000"/>
                          </a:solidFill>
                          <a:effectLst/>
                          <a:latin typeface="Calibri"/>
                          <a:ea typeface="Calibri"/>
                        </a:rPr>
                        <a:t> 2019</a:t>
                      </a:r>
                      <a:endParaRPr lang="en-GB" sz="1800" dirty="0">
                        <a:solidFill>
                          <a:srgbClr val="000000"/>
                        </a:solidFill>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9199">
                <a:tc>
                  <a:txBody>
                    <a:bodyPr/>
                    <a:lstStyle/>
                    <a:p>
                      <a:pPr marL="342900" lvl="0" indent="-342900" algn="l">
                        <a:lnSpc>
                          <a:spcPct val="115000"/>
                        </a:lnSpc>
                        <a:spcAft>
                          <a:spcPts val="0"/>
                        </a:spcAft>
                        <a:buFont typeface="Symbol"/>
                        <a:buChar char=""/>
                      </a:pPr>
                      <a:r>
                        <a:rPr lang="en-GB" sz="1800" dirty="0">
                          <a:solidFill>
                            <a:srgbClr val="000000"/>
                          </a:solidFill>
                          <a:effectLst/>
                          <a:latin typeface="Calibri"/>
                          <a:ea typeface="Calibri"/>
                          <a:cs typeface="Calibri"/>
                        </a:rPr>
                        <a:t>My child’s valid </a:t>
                      </a:r>
                      <a:r>
                        <a:rPr lang="en-GB" sz="1800" dirty="0" smtClean="0">
                          <a:solidFill>
                            <a:srgbClr val="000000"/>
                          </a:solidFill>
                          <a:effectLst/>
                          <a:latin typeface="Calibri"/>
                          <a:ea typeface="Calibri"/>
                          <a:cs typeface="Calibri"/>
                        </a:rPr>
                        <a:t>passport </a:t>
                      </a:r>
                      <a:r>
                        <a:rPr lang="en-GB" sz="1800" dirty="0">
                          <a:solidFill>
                            <a:srgbClr val="000000"/>
                          </a:solidFill>
                          <a:effectLst/>
                          <a:latin typeface="Calibri"/>
                          <a:ea typeface="Calibri"/>
                          <a:cs typeface="Calibri"/>
                        </a:rPr>
                        <a:t>will be </a:t>
                      </a:r>
                      <a:r>
                        <a:rPr lang="en-GB" sz="1800" b="1" dirty="0">
                          <a:solidFill>
                            <a:srgbClr val="000000"/>
                          </a:solidFill>
                          <a:effectLst/>
                          <a:latin typeface="Calibri"/>
                          <a:ea typeface="Calibri"/>
                          <a:cs typeface="Calibri"/>
                        </a:rPr>
                        <a:t>handed </a:t>
                      </a:r>
                      <a:r>
                        <a:rPr lang="en-GB" sz="1800" b="1" dirty="0" smtClean="0">
                          <a:solidFill>
                            <a:srgbClr val="000000"/>
                          </a:solidFill>
                          <a:effectLst/>
                          <a:latin typeface="Calibri"/>
                          <a:ea typeface="Calibri"/>
                          <a:cs typeface="Calibri"/>
                        </a:rPr>
                        <a:t>into the school office </a:t>
                      </a:r>
                      <a:r>
                        <a:rPr lang="en-GB" sz="1800" b="1" dirty="0">
                          <a:solidFill>
                            <a:srgbClr val="000000"/>
                          </a:solidFill>
                          <a:effectLst/>
                          <a:latin typeface="Calibri"/>
                          <a:ea typeface="Calibri"/>
                          <a:cs typeface="Calibri"/>
                        </a:rPr>
                        <a:t>by January 31</a:t>
                      </a:r>
                      <a:r>
                        <a:rPr lang="en-GB" sz="1800" b="1" baseline="30000" dirty="0">
                          <a:solidFill>
                            <a:srgbClr val="000000"/>
                          </a:solidFill>
                          <a:effectLst/>
                          <a:latin typeface="Calibri"/>
                          <a:ea typeface="Calibri"/>
                          <a:cs typeface="Calibri"/>
                        </a:rPr>
                        <a:t>st</a:t>
                      </a:r>
                      <a:r>
                        <a:rPr lang="en-GB" sz="1800" b="1" dirty="0">
                          <a:solidFill>
                            <a:srgbClr val="000000"/>
                          </a:solidFill>
                          <a:effectLst/>
                          <a:latin typeface="Calibri"/>
                          <a:ea typeface="Calibri"/>
                          <a:cs typeface="Calibri"/>
                        </a:rPr>
                        <a:t> </a:t>
                      </a:r>
                      <a:r>
                        <a:rPr lang="en-GB" sz="1800" b="1" dirty="0" smtClean="0">
                          <a:solidFill>
                            <a:srgbClr val="000000"/>
                          </a:solidFill>
                          <a:effectLst/>
                          <a:latin typeface="Calibri"/>
                          <a:ea typeface="Calibri"/>
                          <a:cs typeface="Calibri"/>
                        </a:rPr>
                        <a:t>2020</a:t>
                      </a:r>
                      <a:r>
                        <a:rPr lang="en-GB" sz="1800" dirty="0" smtClean="0">
                          <a:solidFill>
                            <a:srgbClr val="000000"/>
                          </a:solidFill>
                          <a:effectLst/>
                          <a:latin typeface="Calibri"/>
                          <a:ea typeface="Calibri"/>
                          <a:cs typeface="Calibri"/>
                        </a:rPr>
                        <a:t> </a:t>
                      </a:r>
                      <a:r>
                        <a:rPr lang="en-GB" sz="1800" dirty="0">
                          <a:solidFill>
                            <a:srgbClr val="000000"/>
                          </a:solidFill>
                          <a:effectLst/>
                          <a:latin typeface="Calibri"/>
                          <a:ea typeface="Calibri"/>
                          <a:cs typeface="Calibri"/>
                        </a:rPr>
                        <a:t>and valid until </a:t>
                      </a:r>
                      <a:r>
                        <a:rPr lang="en-GB" sz="1800" dirty="0" smtClean="0">
                          <a:solidFill>
                            <a:srgbClr val="000000"/>
                          </a:solidFill>
                          <a:effectLst/>
                          <a:latin typeface="Calibri"/>
                          <a:ea typeface="Calibri"/>
                          <a:cs typeface="Calibri"/>
                        </a:rPr>
                        <a:t>December 2020. </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9199">
                <a:tc>
                  <a:txBody>
                    <a:bodyPr/>
                    <a:lstStyle/>
                    <a:p>
                      <a:pPr marL="342900" lvl="0" indent="-342900" algn="l">
                        <a:lnSpc>
                          <a:spcPct val="115000"/>
                        </a:lnSpc>
                        <a:spcAft>
                          <a:spcPts val="0"/>
                        </a:spcAft>
                        <a:buFont typeface="Symbol"/>
                        <a:buChar char=""/>
                      </a:pPr>
                      <a:r>
                        <a:rPr lang="en-GB" sz="1800" dirty="0">
                          <a:solidFill>
                            <a:srgbClr val="000000"/>
                          </a:solidFill>
                          <a:effectLst/>
                          <a:latin typeface="Calibri"/>
                          <a:ea typeface="Calibri"/>
                          <a:cs typeface="Calibri"/>
                        </a:rPr>
                        <a:t>A valid EHIC (European Health Insurance Card) will be </a:t>
                      </a:r>
                      <a:r>
                        <a:rPr lang="en-GB" sz="1800" b="1" dirty="0">
                          <a:solidFill>
                            <a:srgbClr val="000000"/>
                          </a:solidFill>
                          <a:effectLst/>
                          <a:latin typeface="Calibri"/>
                          <a:ea typeface="Calibri"/>
                          <a:cs typeface="Calibri"/>
                        </a:rPr>
                        <a:t>handed </a:t>
                      </a:r>
                      <a:r>
                        <a:rPr lang="en-GB" sz="1800" b="1" dirty="0" smtClean="0">
                          <a:solidFill>
                            <a:srgbClr val="000000"/>
                          </a:solidFill>
                          <a:effectLst/>
                          <a:latin typeface="+mn-lt"/>
                          <a:ea typeface="Calibri"/>
                          <a:cs typeface="Calibri"/>
                        </a:rPr>
                        <a:t>into the school office by </a:t>
                      </a:r>
                      <a:r>
                        <a:rPr lang="en-GB" sz="1800" b="1" dirty="0">
                          <a:solidFill>
                            <a:srgbClr val="000000"/>
                          </a:solidFill>
                          <a:effectLst/>
                          <a:latin typeface="Calibri"/>
                          <a:ea typeface="Calibri"/>
                          <a:cs typeface="Calibri"/>
                        </a:rPr>
                        <a:t>January 31</a:t>
                      </a:r>
                      <a:r>
                        <a:rPr lang="en-GB" sz="1800" b="1" baseline="30000" dirty="0">
                          <a:solidFill>
                            <a:srgbClr val="000000"/>
                          </a:solidFill>
                          <a:effectLst/>
                          <a:latin typeface="Calibri"/>
                          <a:ea typeface="Calibri"/>
                          <a:cs typeface="Calibri"/>
                        </a:rPr>
                        <a:t>st</a:t>
                      </a:r>
                      <a:r>
                        <a:rPr lang="en-GB" sz="1800" b="1" dirty="0">
                          <a:solidFill>
                            <a:srgbClr val="000000"/>
                          </a:solidFill>
                          <a:effectLst/>
                          <a:latin typeface="Calibri"/>
                          <a:ea typeface="Calibri"/>
                          <a:cs typeface="Calibri"/>
                        </a:rPr>
                        <a:t> </a:t>
                      </a:r>
                      <a:r>
                        <a:rPr lang="en-GB" sz="1800" b="1" dirty="0" smtClean="0">
                          <a:solidFill>
                            <a:srgbClr val="000000"/>
                          </a:solidFill>
                          <a:effectLst/>
                          <a:latin typeface="Calibri"/>
                          <a:ea typeface="Calibri"/>
                          <a:cs typeface="Calibri"/>
                        </a:rPr>
                        <a:t>2020.</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9199">
                <a:tc>
                  <a:txBody>
                    <a:bodyPr/>
                    <a:lstStyle/>
                    <a:p>
                      <a:pPr marL="342900" lvl="0" indent="-342900" algn="l">
                        <a:lnSpc>
                          <a:spcPct val="115000"/>
                        </a:lnSpc>
                        <a:spcAft>
                          <a:spcPts val="0"/>
                        </a:spcAft>
                        <a:buFont typeface="Symbol"/>
                        <a:buChar char=""/>
                      </a:pPr>
                      <a:r>
                        <a:rPr lang="en-GB" sz="1800" dirty="0" smtClean="0">
                          <a:solidFill>
                            <a:srgbClr val="000000"/>
                          </a:solidFill>
                          <a:effectLst/>
                          <a:latin typeface="Calibri"/>
                          <a:ea typeface="Calibri"/>
                          <a:cs typeface="Times New Roman"/>
                        </a:rPr>
                        <a:t>Be available to meet with school nurse</a:t>
                      </a:r>
                      <a:r>
                        <a:rPr lang="en-GB" sz="1800" baseline="0" dirty="0" smtClean="0">
                          <a:solidFill>
                            <a:srgbClr val="000000"/>
                          </a:solidFill>
                          <a:effectLst/>
                          <a:latin typeface="Calibri"/>
                          <a:ea typeface="Calibri"/>
                          <a:cs typeface="Times New Roman"/>
                        </a:rPr>
                        <a:t> and visit leads to discuss child’s medical needs.</a:t>
                      </a:r>
                      <a:r>
                        <a:rPr lang="en-GB" sz="1800" dirty="0" smtClean="0">
                          <a:solidFill>
                            <a:srgbClr val="000000"/>
                          </a:solidFill>
                          <a:effectLst/>
                          <a:latin typeface="Calibri"/>
                          <a:ea typeface="Calibri"/>
                          <a:cs typeface="Times New Roman"/>
                        </a:rPr>
                        <a:t> </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060">
                <a:tc>
                  <a:txBody>
                    <a:bodyPr/>
                    <a:lstStyle/>
                    <a:p>
                      <a:pPr marL="342900" lvl="0" indent="-342900" algn="l">
                        <a:lnSpc>
                          <a:spcPct val="115000"/>
                        </a:lnSpc>
                        <a:spcAft>
                          <a:spcPts val="0"/>
                        </a:spcAft>
                        <a:buFont typeface="Symbol"/>
                        <a:buChar char=""/>
                      </a:pPr>
                      <a:r>
                        <a:rPr lang="en-GB" sz="1800" dirty="0">
                          <a:solidFill>
                            <a:srgbClr val="000000"/>
                          </a:solidFill>
                          <a:effectLst/>
                          <a:latin typeface="Calibri"/>
                          <a:ea typeface="Calibri"/>
                          <a:cs typeface="Calibri"/>
                        </a:rPr>
                        <a:t>Attend meetings </a:t>
                      </a:r>
                      <a:r>
                        <a:rPr lang="en-GB" sz="1800" dirty="0" smtClean="0">
                          <a:solidFill>
                            <a:srgbClr val="000000"/>
                          </a:solidFill>
                          <a:effectLst/>
                          <a:latin typeface="Calibri"/>
                          <a:ea typeface="Calibri"/>
                          <a:cs typeface="Calibri"/>
                        </a:rPr>
                        <a:t>final</a:t>
                      </a:r>
                      <a:r>
                        <a:rPr lang="en-GB" sz="1800" baseline="0" dirty="0" smtClean="0">
                          <a:solidFill>
                            <a:srgbClr val="000000"/>
                          </a:solidFill>
                          <a:effectLst/>
                          <a:latin typeface="Calibri"/>
                          <a:ea typeface="Calibri"/>
                          <a:cs typeface="Calibri"/>
                        </a:rPr>
                        <a:t> meeting </a:t>
                      </a:r>
                      <a:r>
                        <a:rPr lang="en-GB" sz="1800" b="1" dirty="0" smtClean="0">
                          <a:solidFill>
                            <a:srgbClr val="000000"/>
                          </a:solidFill>
                          <a:effectLst/>
                          <a:latin typeface="Calibri"/>
                          <a:ea typeface="Calibri"/>
                          <a:cs typeface="Calibri"/>
                        </a:rPr>
                        <a:t>18</a:t>
                      </a:r>
                      <a:r>
                        <a:rPr lang="en-GB" sz="1800" b="1" baseline="30000" dirty="0" smtClean="0">
                          <a:solidFill>
                            <a:srgbClr val="000000"/>
                          </a:solidFill>
                          <a:effectLst/>
                          <a:latin typeface="Calibri"/>
                          <a:ea typeface="Calibri"/>
                          <a:cs typeface="Calibri"/>
                        </a:rPr>
                        <a:t>th</a:t>
                      </a:r>
                      <a:r>
                        <a:rPr lang="en-GB" sz="1800" b="1" dirty="0" smtClean="0">
                          <a:solidFill>
                            <a:srgbClr val="000000"/>
                          </a:solidFill>
                          <a:effectLst/>
                          <a:latin typeface="Calibri"/>
                          <a:ea typeface="Calibri"/>
                          <a:cs typeface="Calibri"/>
                        </a:rPr>
                        <a:t> </a:t>
                      </a:r>
                      <a:r>
                        <a:rPr lang="en-GB" sz="1800" b="1" dirty="0">
                          <a:solidFill>
                            <a:srgbClr val="000000"/>
                          </a:solidFill>
                          <a:effectLst/>
                          <a:latin typeface="Calibri"/>
                          <a:ea typeface="Calibri"/>
                          <a:cs typeface="Calibri"/>
                        </a:rPr>
                        <a:t>May </a:t>
                      </a:r>
                      <a:r>
                        <a:rPr lang="en-GB" sz="1800" b="1" dirty="0" smtClean="0">
                          <a:solidFill>
                            <a:srgbClr val="000000"/>
                          </a:solidFill>
                          <a:effectLst/>
                          <a:latin typeface="Calibri"/>
                          <a:ea typeface="Calibri"/>
                          <a:cs typeface="Calibri"/>
                        </a:rPr>
                        <a:t>2020</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9199">
                <a:tc>
                  <a:txBody>
                    <a:bodyPr/>
                    <a:lstStyle/>
                    <a:p>
                      <a:pPr marL="342900" lvl="0" indent="-342900" algn="l">
                        <a:lnSpc>
                          <a:spcPct val="115000"/>
                        </a:lnSpc>
                        <a:spcAft>
                          <a:spcPts val="0"/>
                        </a:spcAft>
                        <a:buFont typeface="Symbol"/>
                        <a:buChar char=""/>
                      </a:pPr>
                      <a:r>
                        <a:rPr lang="en-GB" sz="1800" dirty="0">
                          <a:solidFill>
                            <a:srgbClr val="000000"/>
                          </a:solidFill>
                          <a:effectLst/>
                          <a:latin typeface="Calibri"/>
                          <a:ea typeface="Calibri"/>
                          <a:cs typeface="Calibri"/>
                        </a:rPr>
                        <a:t>While my child is in Spain, in the event of an emergency, I will be available to be contacted </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162">
                <a:tc>
                  <a:txBody>
                    <a:bodyPr/>
                    <a:lstStyle/>
                    <a:p>
                      <a:pPr marL="342900" lvl="0" indent="-342900" algn="l">
                        <a:lnSpc>
                          <a:spcPct val="115000"/>
                        </a:lnSpc>
                        <a:spcAft>
                          <a:spcPts val="0"/>
                        </a:spcAft>
                        <a:buFont typeface="Symbol"/>
                        <a:buChar char=""/>
                      </a:pPr>
                      <a:r>
                        <a:rPr lang="en-GB" sz="1800" dirty="0" smtClean="0">
                          <a:solidFill>
                            <a:srgbClr val="000000"/>
                          </a:solidFill>
                          <a:effectLst/>
                          <a:latin typeface="Calibri"/>
                          <a:ea typeface="Calibri"/>
                          <a:cs typeface="Times New Roman"/>
                        </a:rPr>
                        <a:t>Ensure my</a:t>
                      </a:r>
                      <a:r>
                        <a:rPr lang="en-GB" sz="1800" baseline="0" dirty="0" smtClean="0">
                          <a:solidFill>
                            <a:srgbClr val="000000"/>
                          </a:solidFill>
                          <a:effectLst/>
                          <a:latin typeface="Calibri"/>
                          <a:ea typeface="Calibri"/>
                          <a:cs typeface="Times New Roman"/>
                        </a:rPr>
                        <a:t> child arrives on time with agreed luggage </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4056">
                <a:tc>
                  <a:txBody>
                    <a:bodyPr/>
                    <a:lstStyle/>
                    <a:p>
                      <a:pPr marL="342900" lvl="0" indent="-342900" algn="l">
                        <a:lnSpc>
                          <a:spcPct val="115000"/>
                        </a:lnSpc>
                        <a:spcAft>
                          <a:spcPts val="0"/>
                        </a:spcAft>
                        <a:buFont typeface="Symbol"/>
                        <a:buChar char=""/>
                      </a:pPr>
                      <a:r>
                        <a:rPr lang="en-GB" sz="1800" dirty="0" smtClean="0">
                          <a:solidFill>
                            <a:srgbClr val="000000"/>
                          </a:solidFill>
                          <a:effectLst/>
                          <a:latin typeface="Calibri"/>
                          <a:ea typeface="Calibri"/>
                          <a:cs typeface="Times New Roman"/>
                        </a:rPr>
                        <a:t>Be available to collect your child at the end of the trip</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060">
                <a:tc>
                  <a:txBody>
                    <a:bodyPr/>
                    <a:lstStyle/>
                    <a:p>
                      <a:pPr marL="342900" lvl="0" indent="-342900" algn="l">
                        <a:lnSpc>
                          <a:spcPct val="115000"/>
                        </a:lnSpc>
                        <a:spcAft>
                          <a:spcPts val="0"/>
                        </a:spcAft>
                        <a:buFont typeface="Symbol"/>
                        <a:buChar char=""/>
                      </a:pPr>
                      <a:r>
                        <a:rPr lang="en-GB" sz="1800" dirty="0">
                          <a:solidFill>
                            <a:srgbClr val="000000"/>
                          </a:solidFill>
                          <a:effectLst/>
                          <a:latin typeface="Calibri"/>
                          <a:ea typeface="Calibri"/>
                          <a:cs typeface="Calibri"/>
                        </a:rPr>
                        <a:t>Complete end of trip questionnaire</a:t>
                      </a:r>
                      <a:endParaRPr lang="en-GB" sz="1800" dirty="0">
                        <a:solidFill>
                          <a:srgbClr val="000000"/>
                        </a:solidFill>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517274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877272"/>
            <a:ext cx="7239000" cy="1143000"/>
          </a:xfrm>
        </p:spPr>
        <p:txBody>
          <a:bodyPr/>
          <a:lstStyle/>
          <a:p>
            <a:r>
              <a:rPr lang="en-GB" sz="6600" dirty="0" smtClean="0">
                <a:solidFill>
                  <a:schemeClr val="tx1">
                    <a:lumMod val="75000"/>
                  </a:schemeClr>
                </a:solidFill>
              </a:rPr>
              <a:t>Child’s agreement</a:t>
            </a:r>
            <a:endParaRPr lang="en-GB" sz="6600" dirty="0">
              <a:solidFill>
                <a:schemeClr val="tx1">
                  <a:lumMod val="75000"/>
                </a:schemeClr>
              </a:solidFill>
            </a:endParaRPr>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29</a:t>
            </a:fld>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8690" y="188640"/>
            <a:ext cx="3865923" cy="41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2"/>
          <p:cNvSpPr txBox="1">
            <a:spLocks/>
          </p:cNvSpPr>
          <p:nvPr/>
        </p:nvSpPr>
        <p:spPr>
          <a:xfrm>
            <a:off x="450754" y="908720"/>
            <a:ext cx="4248472" cy="3456384"/>
          </a:xfrm>
          <a:prstGeom prst="rect">
            <a:avLst/>
          </a:prstGeom>
          <a:ln>
            <a:solidFill>
              <a:srgbClr val="C00000"/>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en-GB" sz="2400" dirty="0" smtClean="0"/>
              <a:t>The expectation is that your child continues to behave exceptionally in all my lessons, inside and outside of school. As a condition your child’s behaviour will continue to be monitored closely to ensure they continue to represent Curwen to a high-standard. </a:t>
            </a:r>
          </a:p>
          <a:p>
            <a:pPr marL="0" indent="0" algn="ctr">
              <a:buFont typeface="Arial" pitchFamily="34" charset="0"/>
              <a:buNone/>
            </a:pPr>
            <a:endParaRPr lang="en-GB" sz="2650" dirty="0"/>
          </a:p>
        </p:txBody>
      </p:sp>
      <p:sp>
        <p:nvSpPr>
          <p:cNvPr id="8" name="Rectangle 7"/>
          <p:cNvSpPr/>
          <p:nvPr/>
        </p:nvSpPr>
        <p:spPr>
          <a:xfrm>
            <a:off x="395536" y="4581128"/>
            <a:ext cx="8568952" cy="1446550"/>
          </a:xfrm>
          <a:prstGeom prst="rect">
            <a:avLst/>
          </a:prstGeom>
          <a:ln>
            <a:solidFill>
              <a:srgbClr val="C00000"/>
            </a:solidFill>
          </a:ln>
        </p:spPr>
        <p:txBody>
          <a:bodyPr wrap="square">
            <a:spAutoFit/>
          </a:bodyPr>
          <a:lstStyle/>
          <a:p>
            <a:r>
              <a:rPr lang="en-GB" sz="2200" dirty="0">
                <a:solidFill>
                  <a:srgbClr val="000000"/>
                </a:solidFill>
              </a:rPr>
              <a:t>I ___________________________ (insert full name) agree to continue to behave exceptionally in all my lessons, inside and outside of school. I understand that my behaviour will continually monitored and if there are any concerns my place could be given to another child. </a:t>
            </a:r>
          </a:p>
        </p:txBody>
      </p:sp>
    </p:spTree>
    <p:extLst>
      <p:ext uri="{BB962C8B-B14F-4D97-AF65-F5344CB8AC3E}">
        <p14:creationId xmlns:p14="http://schemas.microsoft.com/office/powerpoint/2010/main" val="26517274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30</a:t>
            </a:fld>
            <a:endParaRPr lang="en-GB"/>
          </a:p>
        </p:txBody>
      </p:sp>
      <p:sp>
        <p:nvSpPr>
          <p:cNvPr id="6" name="Title 1"/>
          <p:cNvSpPr txBox="1">
            <a:spLocks/>
          </p:cNvSpPr>
          <p:nvPr/>
        </p:nvSpPr>
        <p:spPr>
          <a:xfrm>
            <a:off x="757401" y="0"/>
            <a:ext cx="7239000" cy="1143000"/>
          </a:xfrm>
          <a:prstGeom prst="rect">
            <a:avLst/>
          </a:prstGeom>
        </p:spPr>
        <p:txBody>
          <a:bodyPr vert="horz" lIns="91440" tIns="45720" rIns="91440" bIns="45720" rtlCol="0" anchor="b">
            <a:noAutofit/>
          </a:bodyPr>
          <a:lstStyle>
            <a:lvl1pPr algn="l" defTabSz="914400" rtl="0" eaLnBrk="1" latinLnBrk="0" hangingPunct="1">
              <a:spcBef>
                <a:spcPct val="0"/>
              </a:spcBef>
              <a:buNone/>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stStyle>
          <a:p>
            <a:r>
              <a:rPr lang="en-GB" dirty="0" smtClean="0">
                <a:solidFill>
                  <a:schemeClr val="tx1">
                    <a:lumMod val="75000"/>
                  </a:schemeClr>
                </a:solidFill>
              </a:rPr>
              <a:t>Agreement </a:t>
            </a:r>
            <a:endParaRPr lang="en-GB" dirty="0">
              <a:solidFill>
                <a:schemeClr val="tx1">
                  <a:lumMod val="75000"/>
                </a:schemeClr>
              </a:solidFill>
            </a:endParaRPr>
          </a:p>
        </p:txBody>
      </p:sp>
      <p:sp>
        <p:nvSpPr>
          <p:cNvPr id="7" name="Title 6"/>
          <p:cNvSpPr>
            <a:spLocks noGrp="1"/>
          </p:cNvSpPr>
          <p:nvPr>
            <p:ph type="title"/>
          </p:nvPr>
        </p:nvSpPr>
        <p:spPr>
          <a:xfrm>
            <a:off x="768520" y="620688"/>
            <a:ext cx="7848872" cy="5112568"/>
          </a:xfrm>
        </p:spPr>
        <p:txBody>
          <a:bodyPr/>
          <a:lstStyle/>
          <a:p>
            <a:r>
              <a:rPr lang="en-GB" sz="3600" b="0" dirty="0">
                <a:solidFill>
                  <a:srgbClr val="000000"/>
                </a:solidFill>
                <a:effectLst/>
              </a:rPr>
              <a:t>This contract must be up held in order for your child to have a confirmed place on the </a:t>
            </a:r>
            <a:r>
              <a:rPr lang="en-GB" sz="3600" b="0" dirty="0" smtClean="0">
                <a:solidFill>
                  <a:srgbClr val="000000"/>
                </a:solidFill>
                <a:effectLst/>
              </a:rPr>
              <a:t>2020 </a:t>
            </a:r>
            <a:r>
              <a:rPr lang="en-GB" sz="3600" b="0" dirty="0">
                <a:solidFill>
                  <a:srgbClr val="000000"/>
                </a:solidFill>
                <a:effectLst/>
              </a:rPr>
              <a:t>Spanish trip. </a:t>
            </a:r>
            <a:r>
              <a:rPr lang="en-GB" sz="3600" dirty="0">
                <a:solidFill>
                  <a:srgbClr val="7030A0"/>
                </a:solidFill>
                <a:effectLst/>
              </a:rPr>
              <a:t>In the event that you do not adhere to the above agreed deadlines you child’s place will be given to another child. </a:t>
            </a:r>
            <a:r>
              <a:rPr lang="en-GB" sz="3600" b="0" dirty="0">
                <a:solidFill>
                  <a:srgbClr val="000000"/>
                </a:solidFill>
                <a:effectLst/>
              </a:rPr>
              <a:t>We ask for this to ensure that all the children have the best possible </a:t>
            </a:r>
            <a:r>
              <a:rPr lang="en-GB" sz="3600" b="0" dirty="0" smtClean="0">
                <a:solidFill>
                  <a:srgbClr val="000000"/>
                </a:solidFill>
                <a:effectLst/>
              </a:rPr>
              <a:t>experience. </a:t>
            </a:r>
            <a:endParaRPr lang="en-GB" dirty="0"/>
          </a:p>
        </p:txBody>
      </p:sp>
    </p:spTree>
    <p:extLst>
      <p:ext uri="{BB962C8B-B14F-4D97-AF65-F5344CB8AC3E}">
        <p14:creationId xmlns:p14="http://schemas.microsoft.com/office/powerpoint/2010/main" val="31058728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80928"/>
            <a:ext cx="7239000" cy="1143000"/>
          </a:xfrm>
        </p:spPr>
        <p:txBody>
          <a:bodyPr/>
          <a:lstStyle/>
          <a:p>
            <a:r>
              <a:rPr lang="en-GB" dirty="0" smtClean="0">
                <a:solidFill>
                  <a:srgbClr val="0000FF"/>
                </a:solidFill>
              </a:rPr>
              <a:t>* Travel </a:t>
            </a:r>
            <a:r>
              <a:rPr lang="en-GB" dirty="0" smtClean="0">
                <a:solidFill>
                  <a:srgbClr val="0000FF"/>
                </a:solidFill>
              </a:rPr>
              <a:t>consent form </a:t>
            </a:r>
            <a:endParaRPr lang="en-GB" dirty="0">
              <a:solidFill>
                <a:srgbClr val="0000FF"/>
              </a:solidFill>
            </a:endParaRPr>
          </a:p>
        </p:txBody>
      </p:sp>
      <p:sp>
        <p:nvSpPr>
          <p:cNvPr id="3" name="Content Placeholder 2"/>
          <p:cNvSpPr>
            <a:spLocks noGrp="1"/>
          </p:cNvSpPr>
          <p:nvPr>
            <p:ph idx="1"/>
          </p:nvPr>
        </p:nvSpPr>
        <p:spPr/>
        <p:txBody>
          <a:bodyPr/>
          <a:lstStyle/>
          <a:p>
            <a:r>
              <a:rPr lang="en-GB" dirty="0" smtClean="0"/>
              <a:t>Why we need it? </a:t>
            </a:r>
            <a:endParaRPr lang="en-GB" dirty="0"/>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31</a:t>
            </a:fld>
            <a:endParaRPr lang="en-GB"/>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264" y="188640"/>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p:nvSpPr>
        <p:spPr>
          <a:xfrm>
            <a:off x="827584" y="4725144"/>
            <a:ext cx="7239000" cy="1143000"/>
          </a:xfrm>
          <a:prstGeom prst="rect">
            <a:avLst/>
          </a:prstGeom>
        </p:spPr>
        <p:txBody>
          <a:bodyPr vert="horz" lIns="91440" tIns="45720" rIns="91440" bIns="45720" rtlCol="0" anchor="b">
            <a:noAutofit/>
          </a:bodyPr>
          <a:lstStyle>
            <a:lvl1pPr algn="l" defTabSz="914400" rtl="0" eaLnBrk="1" latinLnBrk="0" hangingPunct="1">
              <a:spcBef>
                <a:spcPct val="0"/>
              </a:spcBef>
              <a:buNone/>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stStyle>
          <a:p>
            <a:r>
              <a:rPr lang="en-GB" dirty="0" smtClean="0">
                <a:solidFill>
                  <a:srgbClr val="0000FF"/>
                </a:solidFill>
              </a:rPr>
              <a:t>* Photo Consent</a:t>
            </a:r>
            <a:endParaRPr lang="en-GB" dirty="0">
              <a:solidFill>
                <a:srgbClr val="0000FF"/>
              </a:solidFill>
            </a:endParaRPr>
          </a:p>
        </p:txBody>
      </p:sp>
    </p:spTree>
    <p:extLst>
      <p:ext uri="{BB962C8B-B14F-4D97-AF65-F5344CB8AC3E}">
        <p14:creationId xmlns:p14="http://schemas.microsoft.com/office/powerpoint/2010/main" val="4244529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0CBC034-42A8-44B9-921E-DF177B9B75D6}" type="datetime1">
              <a:rPr lang="en-GB" smtClean="0"/>
              <a:t>15/11/2019</a:t>
            </a:fld>
            <a:endParaRPr lang="en-GB"/>
          </a:p>
        </p:txBody>
      </p:sp>
      <p:sp>
        <p:nvSpPr>
          <p:cNvPr id="5" name="Slide Number Placeholder 4"/>
          <p:cNvSpPr>
            <a:spLocks noGrp="1"/>
          </p:cNvSpPr>
          <p:nvPr>
            <p:ph type="sldNum" sz="quarter" idx="12"/>
          </p:nvPr>
        </p:nvSpPr>
        <p:spPr/>
        <p:txBody>
          <a:bodyPr/>
          <a:lstStyle/>
          <a:p>
            <a:fld id="{62954BF3-FA91-4528-9E67-B6286EEF7815}" type="slidenum">
              <a:rPr lang="en-GB" smtClean="0"/>
              <a:t>32</a:t>
            </a:fld>
            <a:endParaRPr lang="en-GB"/>
          </a:p>
        </p:txBody>
      </p:sp>
      <p:sp>
        <p:nvSpPr>
          <p:cNvPr id="8" name="TextBox 7"/>
          <p:cNvSpPr txBox="1"/>
          <p:nvPr/>
        </p:nvSpPr>
        <p:spPr>
          <a:xfrm>
            <a:off x="1691680" y="620688"/>
            <a:ext cx="6912768" cy="1446550"/>
          </a:xfrm>
          <a:prstGeom prst="rect">
            <a:avLst/>
          </a:prstGeom>
          <a:noFill/>
        </p:spPr>
        <p:txBody>
          <a:bodyPr wrap="square" rtlCol="0">
            <a:spAutoFit/>
          </a:bodyPr>
          <a:lstStyle/>
          <a:p>
            <a:r>
              <a:rPr lang="en-GB" sz="4400" b="1" dirty="0" smtClean="0">
                <a:solidFill>
                  <a:srgbClr val="FF0000"/>
                </a:solidFill>
              </a:rPr>
              <a:t>MEDICAL INFORMATION </a:t>
            </a:r>
            <a:r>
              <a:rPr lang="en-GB" sz="4400" b="1" dirty="0">
                <a:solidFill>
                  <a:srgbClr val="FF0000"/>
                </a:solidFill>
              </a:rPr>
              <a:t>AND CONSENT FORM</a:t>
            </a:r>
          </a:p>
        </p:txBody>
      </p:sp>
      <p:sp>
        <p:nvSpPr>
          <p:cNvPr id="9" name="TextBox 8"/>
          <p:cNvSpPr txBox="1"/>
          <p:nvPr/>
        </p:nvSpPr>
        <p:spPr>
          <a:xfrm>
            <a:off x="1744573" y="2276872"/>
            <a:ext cx="5832648" cy="4524315"/>
          </a:xfrm>
          <a:prstGeom prst="rect">
            <a:avLst/>
          </a:prstGeom>
          <a:noFill/>
        </p:spPr>
        <p:txBody>
          <a:bodyPr wrap="square" rtlCol="0">
            <a:spAutoFit/>
          </a:bodyPr>
          <a:lstStyle/>
          <a:p>
            <a:pPr algn="ctr"/>
            <a:r>
              <a:rPr lang="en-GB" sz="3600" b="1" dirty="0" smtClean="0">
                <a:solidFill>
                  <a:srgbClr val="000000"/>
                </a:solidFill>
              </a:rPr>
              <a:t>This </a:t>
            </a:r>
            <a:r>
              <a:rPr lang="en-GB" sz="3600" b="1" dirty="0">
                <a:solidFill>
                  <a:srgbClr val="000000"/>
                </a:solidFill>
              </a:rPr>
              <a:t>form </a:t>
            </a:r>
            <a:r>
              <a:rPr lang="en-GB" sz="3600" b="1" dirty="0" smtClean="0">
                <a:solidFill>
                  <a:srgbClr val="000000"/>
                </a:solidFill>
              </a:rPr>
              <a:t>MUST be </a:t>
            </a:r>
            <a:r>
              <a:rPr lang="en-GB" sz="3600" b="1" dirty="0">
                <a:solidFill>
                  <a:srgbClr val="000000"/>
                </a:solidFill>
              </a:rPr>
              <a:t>completed and signed by the Parent/Guardian of the </a:t>
            </a:r>
            <a:r>
              <a:rPr lang="en-GB" sz="3600" b="1" dirty="0" smtClean="0">
                <a:solidFill>
                  <a:srgbClr val="000000"/>
                </a:solidFill>
              </a:rPr>
              <a:t>child</a:t>
            </a:r>
          </a:p>
          <a:p>
            <a:pPr algn="ctr"/>
            <a:endParaRPr lang="en-GB" sz="3600" b="1" dirty="0" smtClean="0">
              <a:solidFill>
                <a:srgbClr val="000000"/>
              </a:solidFill>
            </a:endParaRPr>
          </a:p>
          <a:p>
            <a:pPr algn="ctr"/>
            <a:r>
              <a:rPr lang="en-GB" sz="3600" b="1" u="sng" dirty="0" smtClean="0">
                <a:solidFill>
                  <a:srgbClr val="000000"/>
                </a:solidFill>
              </a:rPr>
              <a:t>Important:</a:t>
            </a:r>
            <a:endParaRPr lang="en-GB" sz="3600" b="1" u="sng" dirty="0">
              <a:solidFill>
                <a:srgbClr val="000000"/>
              </a:solidFill>
            </a:endParaRPr>
          </a:p>
          <a:p>
            <a:pPr algn="ctr"/>
            <a:r>
              <a:rPr lang="en-GB" sz="3600" b="1" dirty="0" smtClean="0">
                <a:solidFill>
                  <a:srgbClr val="000000"/>
                </a:solidFill>
              </a:rPr>
              <a:t>Medication needs</a:t>
            </a:r>
          </a:p>
          <a:p>
            <a:pPr algn="ctr"/>
            <a:r>
              <a:rPr lang="en-GB" sz="3600" b="1" dirty="0" smtClean="0">
                <a:solidFill>
                  <a:srgbClr val="000000"/>
                </a:solidFill>
              </a:rPr>
              <a:t>Doctor’s information</a:t>
            </a:r>
          </a:p>
          <a:p>
            <a:pPr algn="ctr"/>
            <a:r>
              <a:rPr lang="en-GB" sz="3600" b="1" dirty="0" smtClean="0">
                <a:solidFill>
                  <a:srgbClr val="000000"/>
                </a:solidFill>
              </a:rPr>
              <a:t>Correct contact details </a:t>
            </a:r>
            <a:endParaRPr lang="en-GB" sz="3600" b="1" dirty="0">
              <a:solidFill>
                <a:srgbClr val="000000"/>
              </a:solidFill>
            </a:endParaRPr>
          </a:p>
        </p:txBody>
      </p:sp>
    </p:spTree>
    <p:extLst>
      <p:ext uri="{BB962C8B-B14F-4D97-AF65-F5344CB8AC3E}">
        <p14:creationId xmlns:p14="http://schemas.microsoft.com/office/powerpoint/2010/main" val="2831510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Medication</a:t>
            </a:r>
            <a:endParaRPr lang="en-GB" dirty="0"/>
          </a:p>
        </p:txBody>
      </p:sp>
      <p:sp>
        <p:nvSpPr>
          <p:cNvPr id="3" name="Content Placeholder 2"/>
          <p:cNvSpPr>
            <a:spLocks noGrp="1"/>
          </p:cNvSpPr>
          <p:nvPr>
            <p:ph idx="1"/>
          </p:nvPr>
        </p:nvSpPr>
        <p:spPr>
          <a:xfrm>
            <a:off x="467544" y="479088"/>
            <a:ext cx="7467600" cy="4419600"/>
          </a:xfrm>
        </p:spPr>
        <p:txBody>
          <a:bodyPr>
            <a:noAutofit/>
          </a:bodyPr>
          <a:lstStyle/>
          <a:p>
            <a:pPr marL="0" indent="0">
              <a:buNone/>
            </a:pPr>
            <a:r>
              <a:rPr lang="en-GB" sz="3000" b="1" dirty="0" smtClean="0">
                <a:solidFill>
                  <a:srgbClr val="0000FF"/>
                </a:solidFill>
              </a:rPr>
              <a:t>Has your child EVER suffered from:</a:t>
            </a:r>
          </a:p>
          <a:p>
            <a:r>
              <a:rPr lang="en-GB" sz="3000" b="1" dirty="0" smtClean="0">
                <a:solidFill>
                  <a:srgbClr val="0000FF"/>
                </a:solidFill>
              </a:rPr>
              <a:t>Asthma </a:t>
            </a:r>
          </a:p>
          <a:p>
            <a:r>
              <a:rPr lang="en-GB" sz="3000" b="1" dirty="0" smtClean="0">
                <a:solidFill>
                  <a:srgbClr val="0000FF"/>
                </a:solidFill>
              </a:rPr>
              <a:t>Hay-Fever</a:t>
            </a:r>
          </a:p>
          <a:p>
            <a:r>
              <a:rPr lang="en-GB" sz="3000" dirty="0">
                <a:solidFill>
                  <a:srgbClr val="0000FF"/>
                </a:solidFill>
              </a:rPr>
              <a:t> </a:t>
            </a:r>
            <a:r>
              <a:rPr lang="en-GB" sz="3000" dirty="0" smtClean="0">
                <a:solidFill>
                  <a:srgbClr val="0000FF"/>
                </a:solidFill>
              </a:rPr>
              <a:t>Migraines</a:t>
            </a:r>
          </a:p>
          <a:p>
            <a:r>
              <a:rPr lang="en-GB" sz="3000" dirty="0" smtClean="0">
                <a:solidFill>
                  <a:srgbClr val="0000FF"/>
                </a:solidFill>
              </a:rPr>
              <a:t>Vomiting</a:t>
            </a:r>
          </a:p>
          <a:p>
            <a:r>
              <a:rPr lang="en-GB" sz="3000" dirty="0" smtClean="0">
                <a:solidFill>
                  <a:srgbClr val="0000FF"/>
                </a:solidFill>
              </a:rPr>
              <a:t>Travel sickness</a:t>
            </a:r>
          </a:p>
          <a:p>
            <a:r>
              <a:rPr lang="en-GB" sz="3000" dirty="0" smtClean="0">
                <a:solidFill>
                  <a:srgbClr val="0000FF"/>
                </a:solidFill>
              </a:rPr>
              <a:t>Skin irritation </a:t>
            </a:r>
          </a:p>
          <a:p>
            <a:r>
              <a:rPr lang="en-GB" sz="3000" dirty="0" smtClean="0">
                <a:solidFill>
                  <a:srgbClr val="0000FF"/>
                </a:solidFill>
              </a:rPr>
              <a:t>Allergies to ANYTHING</a:t>
            </a:r>
          </a:p>
          <a:p>
            <a:r>
              <a:rPr lang="en-GB" sz="3000" b="1" dirty="0" smtClean="0">
                <a:solidFill>
                  <a:srgbClr val="FF0000"/>
                </a:solidFill>
                <a:effectLst>
                  <a:outerShdw blurRad="38100" dist="38100" dir="2700000" algn="tl">
                    <a:srgbClr val="000000">
                      <a:alpha val="43137"/>
                    </a:srgbClr>
                  </a:outerShdw>
                </a:effectLst>
              </a:rPr>
              <a:t>ANY OTHER CONDITIONS</a:t>
            </a:r>
            <a:endParaRPr lang="en-GB" sz="3000" b="1" dirty="0">
              <a:solidFill>
                <a:srgbClr val="FF0000"/>
              </a:solidFill>
              <a:effectLst>
                <a:outerShdw blurRad="38100" dist="38100" dir="2700000" algn="tl">
                  <a:srgbClr val="000000">
                    <a:alpha val="43137"/>
                  </a:srgbClr>
                </a:outerShdw>
              </a:effectLst>
            </a:endParaRPr>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33</a:t>
            </a:fld>
            <a:endParaRPr lang="en-GB"/>
          </a:p>
        </p:txBody>
      </p:sp>
      <p:sp>
        <p:nvSpPr>
          <p:cNvPr id="6" name="TextBox 5"/>
          <p:cNvSpPr txBox="1"/>
          <p:nvPr/>
        </p:nvSpPr>
        <p:spPr>
          <a:xfrm>
            <a:off x="4427984" y="980728"/>
            <a:ext cx="4716016" cy="3416320"/>
          </a:xfrm>
          <a:prstGeom prst="rect">
            <a:avLst/>
          </a:prstGeom>
          <a:noFill/>
        </p:spPr>
        <p:txBody>
          <a:bodyPr wrap="square" rtlCol="0">
            <a:spAutoFit/>
          </a:bodyPr>
          <a:lstStyle/>
          <a:p>
            <a:r>
              <a:rPr lang="en-US" sz="2400" b="1" u="sng" dirty="0">
                <a:solidFill>
                  <a:srgbClr val="FF0000"/>
                </a:solidFill>
              </a:rPr>
              <a:t>Hay fever signs and symptoms can include:</a:t>
            </a:r>
            <a:endParaRPr lang="en-GB" sz="2400" u="sng" dirty="0">
              <a:solidFill>
                <a:srgbClr val="FF0000"/>
              </a:solidFill>
            </a:endParaRPr>
          </a:p>
          <a:p>
            <a:pPr marL="285750" lvl="0" indent="-285750">
              <a:buFont typeface="Arial" panose="020B0604020202020204" pitchFamily="34" charset="0"/>
              <a:buChar char="•"/>
            </a:pPr>
            <a:r>
              <a:rPr lang="en-US" sz="2400" dirty="0">
                <a:solidFill>
                  <a:srgbClr val="FF0000"/>
                </a:solidFill>
              </a:rPr>
              <a:t>Runny nose and nasal congestion.</a:t>
            </a:r>
            <a:endParaRPr lang="en-GB" sz="2400" dirty="0">
              <a:solidFill>
                <a:srgbClr val="FF0000"/>
              </a:solidFill>
            </a:endParaRPr>
          </a:p>
          <a:p>
            <a:pPr marL="285750" lvl="0" indent="-285750">
              <a:buFont typeface="Arial" panose="020B0604020202020204" pitchFamily="34" charset="0"/>
              <a:buChar char="•"/>
            </a:pPr>
            <a:r>
              <a:rPr lang="en-US" sz="2400" dirty="0">
                <a:solidFill>
                  <a:srgbClr val="FF0000"/>
                </a:solidFill>
              </a:rPr>
              <a:t>Watery, itchy, red eyes (allergic conjunctivitis)</a:t>
            </a:r>
            <a:endParaRPr lang="en-GB" sz="2400" dirty="0">
              <a:solidFill>
                <a:srgbClr val="FF0000"/>
              </a:solidFill>
            </a:endParaRPr>
          </a:p>
          <a:p>
            <a:pPr marL="285750" lvl="0" indent="-285750">
              <a:buFont typeface="Arial" panose="020B0604020202020204" pitchFamily="34" charset="0"/>
              <a:buChar char="•"/>
            </a:pPr>
            <a:r>
              <a:rPr lang="en-US" sz="2400" dirty="0">
                <a:solidFill>
                  <a:srgbClr val="FF0000"/>
                </a:solidFill>
              </a:rPr>
              <a:t>Sneezing.</a:t>
            </a:r>
            <a:endParaRPr lang="en-GB" sz="2400" dirty="0">
              <a:solidFill>
                <a:srgbClr val="FF0000"/>
              </a:solidFill>
            </a:endParaRPr>
          </a:p>
          <a:p>
            <a:pPr marL="285750" lvl="0" indent="-285750">
              <a:buFont typeface="Arial" panose="020B0604020202020204" pitchFamily="34" charset="0"/>
              <a:buChar char="•"/>
            </a:pPr>
            <a:r>
              <a:rPr lang="en-US" sz="2400" dirty="0">
                <a:solidFill>
                  <a:srgbClr val="FF0000"/>
                </a:solidFill>
              </a:rPr>
              <a:t>Cough.</a:t>
            </a:r>
            <a:endParaRPr lang="en-GB" sz="2400" dirty="0">
              <a:solidFill>
                <a:srgbClr val="FF0000"/>
              </a:solidFill>
            </a:endParaRPr>
          </a:p>
          <a:p>
            <a:pPr marL="285750" lvl="0" indent="-285750">
              <a:buFont typeface="Arial" panose="020B0604020202020204" pitchFamily="34" charset="0"/>
              <a:buChar char="•"/>
            </a:pPr>
            <a:r>
              <a:rPr lang="en-US" sz="2400" dirty="0">
                <a:solidFill>
                  <a:srgbClr val="FF0000"/>
                </a:solidFill>
              </a:rPr>
              <a:t>Itchy nose, roof of mouth or throat.</a:t>
            </a:r>
            <a:endParaRPr lang="en-GB" sz="2400" dirty="0">
              <a:solidFill>
                <a:srgbClr val="FF0000"/>
              </a:solidFill>
            </a:endParaRPr>
          </a:p>
        </p:txBody>
      </p:sp>
    </p:spTree>
    <p:extLst>
      <p:ext uri="{BB962C8B-B14F-4D97-AF65-F5344CB8AC3E}">
        <p14:creationId xmlns:p14="http://schemas.microsoft.com/office/powerpoint/2010/main" val="17549554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b="1" dirty="0">
                <a:solidFill>
                  <a:srgbClr val="0000FF"/>
                </a:solidFill>
              </a:rPr>
              <a:t>Has your child </a:t>
            </a:r>
            <a:r>
              <a:rPr lang="en-GB" b="1" dirty="0" smtClean="0">
                <a:solidFill>
                  <a:srgbClr val="0000FF"/>
                </a:solidFill>
              </a:rPr>
              <a:t>EVER:</a:t>
            </a:r>
            <a:endParaRPr lang="en-GB" b="1" dirty="0">
              <a:solidFill>
                <a:srgbClr val="0000FF"/>
              </a:solidFill>
            </a:endParaRPr>
          </a:p>
          <a:p>
            <a:r>
              <a:rPr lang="en-GB" dirty="0" smtClean="0">
                <a:solidFill>
                  <a:srgbClr val="0000FF"/>
                </a:solidFill>
              </a:rPr>
              <a:t>Sleep walked</a:t>
            </a:r>
            <a:endParaRPr lang="en-GB" dirty="0">
              <a:solidFill>
                <a:srgbClr val="0000FF"/>
              </a:solidFill>
            </a:endParaRPr>
          </a:p>
          <a:p>
            <a:r>
              <a:rPr lang="en-GB" dirty="0" smtClean="0">
                <a:solidFill>
                  <a:srgbClr val="0000FF"/>
                </a:solidFill>
              </a:rPr>
              <a:t>Had night-terrors</a:t>
            </a:r>
            <a:endParaRPr lang="en-GB" dirty="0">
              <a:solidFill>
                <a:srgbClr val="0000FF"/>
              </a:solidFill>
            </a:endParaRPr>
          </a:p>
          <a:p>
            <a:r>
              <a:rPr lang="en-GB" dirty="0" smtClean="0">
                <a:solidFill>
                  <a:srgbClr val="0000FF"/>
                </a:solidFill>
              </a:rPr>
              <a:t>Suffer from ANY form of anxiety </a:t>
            </a:r>
            <a:endParaRPr lang="en-GB" dirty="0" smtClean="0">
              <a:solidFill>
                <a:srgbClr val="0000FF"/>
              </a:solidFill>
            </a:endParaRPr>
          </a:p>
          <a:p>
            <a:r>
              <a:rPr lang="en-GB" dirty="0" smtClean="0">
                <a:solidFill>
                  <a:srgbClr val="0000FF"/>
                </a:solidFill>
              </a:rPr>
              <a:t>Has any phobias </a:t>
            </a:r>
            <a:endParaRPr lang="en-GB" dirty="0">
              <a:solidFill>
                <a:srgbClr val="0000FF"/>
              </a:solidFill>
            </a:endParaRPr>
          </a:p>
          <a:p>
            <a:pPr marL="0" indent="0">
              <a:buNone/>
            </a:pPr>
            <a:endParaRPr lang="en-GB" dirty="0"/>
          </a:p>
        </p:txBody>
      </p:sp>
      <p:sp>
        <p:nvSpPr>
          <p:cNvPr id="4" name="Date Placeholder 3"/>
          <p:cNvSpPr>
            <a:spLocks noGrp="1"/>
          </p:cNvSpPr>
          <p:nvPr>
            <p:ph type="dt" sz="half" idx="10"/>
          </p:nvPr>
        </p:nvSpPr>
        <p:spPr/>
        <p:txBody>
          <a:bodyPr/>
          <a:lstStyle/>
          <a:p>
            <a:fld id="{1DAA3A41-3656-4E9D-A5AC-A8D784DC9166}" type="datetime1">
              <a:rPr lang="en-GB" smtClean="0"/>
              <a:t>15/11/2019</a:t>
            </a:fld>
            <a:endParaRPr lang="en-GB"/>
          </a:p>
        </p:txBody>
      </p:sp>
      <p:sp>
        <p:nvSpPr>
          <p:cNvPr id="5" name="Slide Number Placeholder 4"/>
          <p:cNvSpPr>
            <a:spLocks noGrp="1"/>
          </p:cNvSpPr>
          <p:nvPr>
            <p:ph type="sldNum" sz="quarter" idx="11"/>
          </p:nvPr>
        </p:nvSpPr>
        <p:spPr/>
        <p:txBody>
          <a:bodyPr/>
          <a:lstStyle/>
          <a:p>
            <a:fld id="{62954BF3-FA91-4528-9E67-B6286EEF7815}" type="slidenum">
              <a:rPr lang="en-GB" smtClean="0"/>
              <a:t>34</a:t>
            </a:fld>
            <a:endParaRPr lang="en-GB"/>
          </a:p>
        </p:txBody>
      </p:sp>
    </p:spTree>
    <p:extLst>
      <p:ext uri="{BB962C8B-B14F-4D97-AF65-F5344CB8AC3E}">
        <p14:creationId xmlns:p14="http://schemas.microsoft.com/office/powerpoint/2010/main" val="19830316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87624" y="78486"/>
            <a:ext cx="6189583" cy="949569"/>
          </a:xfrm>
        </p:spPr>
        <p:txBody>
          <a:bodyPr>
            <a:normAutofit/>
          </a:bodyPr>
          <a:lstStyle/>
          <a:p>
            <a:r>
              <a:rPr lang="en-GB" sz="3600" dirty="0" smtClean="0">
                <a:solidFill>
                  <a:schemeClr val="tx1">
                    <a:lumMod val="75000"/>
                  </a:schemeClr>
                </a:solidFill>
              </a:rPr>
              <a:t>Dates to remember </a:t>
            </a:r>
            <a:endParaRPr lang="en-GB" sz="3600" dirty="0">
              <a:solidFill>
                <a:schemeClr val="tx1">
                  <a:lumMod val="75000"/>
                </a:schemeClr>
              </a:solidFill>
            </a:endParaRPr>
          </a:p>
        </p:txBody>
      </p:sp>
      <p:sp>
        <p:nvSpPr>
          <p:cNvPr id="5" name="Rectangle 4"/>
          <p:cNvSpPr/>
          <p:nvPr/>
        </p:nvSpPr>
        <p:spPr>
          <a:xfrm>
            <a:off x="806795" y="2996952"/>
            <a:ext cx="8205886" cy="3108543"/>
          </a:xfrm>
          <a:prstGeom prst="rect">
            <a:avLst/>
          </a:prstGeom>
        </p:spPr>
        <p:txBody>
          <a:bodyPr wrap="square">
            <a:spAutoFit/>
          </a:bodyPr>
          <a:lstStyle/>
          <a:p>
            <a:r>
              <a:rPr lang="en-GB" sz="2800" b="1" dirty="0" smtClean="0">
                <a:solidFill>
                  <a:srgbClr val="000000"/>
                </a:solidFill>
              </a:rPr>
              <a:t>*Monday 2</a:t>
            </a:r>
            <a:r>
              <a:rPr lang="en-GB" sz="2800" b="1" baseline="30000" dirty="0" smtClean="0">
                <a:solidFill>
                  <a:srgbClr val="000000"/>
                </a:solidFill>
              </a:rPr>
              <a:t>nd</a:t>
            </a:r>
            <a:r>
              <a:rPr lang="en-GB" sz="2800" b="1" dirty="0" smtClean="0">
                <a:solidFill>
                  <a:srgbClr val="000000"/>
                </a:solidFill>
              </a:rPr>
              <a:t> November </a:t>
            </a:r>
            <a:r>
              <a:rPr lang="en-GB" sz="2800" b="1" dirty="0" smtClean="0"/>
              <a:t>– Copy of child’s passport, EHIC  £50 deposit, consent forms to Ms Welch</a:t>
            </a:r>
          </a:p>
          <a:p>
            <a:r>
              <a:rPr lang="en-GB" sz="2800" b="1" dirty="0" smtClean="0">
                <a:solidFill>
                  <a:srgbClr val="000000"/>
                </a:solidFill>
              </a:rPr>
              <a:t>*</a:t>
            </a:r>
            <a:r>
              <a:rPr lang="en-GB" sz="2800" b="1" dirty="0">
                <a:solidFill>
                  <a:srgbClr val="000000"/>
                </a:solidFill>
              </a:rPr>
              <a:t>Monday </a:t>
            </a:r>
            <a:r>
              <a:rPr lang="en-GB" sz="2800" b="1" dirty="0" smtClean="0">
                <a:solidFill>
                  <a:srgbClr val="000000"/>
                </a:solidFill>
              </a:rPr>
              <a:t>16</a:t>
            </a:r>
            <a:r>
              <a:rPr lang="en-GB" sz="2800" b="1" baseline="30000" dirty="0" smtClean="0">
                <a:solidFill>
                  <a:srgbClr val="000000"/>
                </a:solidFill>
              </a:rPr>
              <a:t>th</a:t>
            </a:r>
            <a:r>
              <a:rPr lang="en-GB" sz="2800" b="1" dirty="0" smtClean="0">
                <a:solidFill>
                  <a:srgbClr val="000000"/>
                </a:solidFill>
              </a:rPr>
              <a:t> </a:t>
            </a:r>
            <a:r>
              <a:rPr lang="en-GB" sz="2800" b="1" dirty="0">
                <a:solidFill>
                  <a:srgbClr val="000000"/>
                </a:solidFill>
              </a:rPr>
              <a:t>December </a:t>
            </a:r>
            <a:r>
              <a:rPr lang="en-GB" sz="2800" b="1" dirty="0" smtClean="0">
                <a:solidFill>
                  <a:schemeClr val="tx1">
                    <a:lumMod val="75000"/>
                  </a:schemeClr>
                </a:solidFill>
              </a:rPr>
              <a:t>ALL </a:t>
            </a:r>
            <a:r>
              <a:rPr lang="en-GB" sz="2800" b="1" dirty="0">
                <a:solidFill>
                  <a:schemeClr val="tx1">
                    <a:lumMod val="75000"/>
                  </a:schemeClr>
                </a:solidFill>
              </a:rPr>
              <a:t>consent forms handed in to main </a:t>
            </a:r>
            <a:r>
              <a:rPr lang="en-GB" sz="2800" b="1" dirty="0" smtClean="0">
                <a:solidFill>
                  <a:schemeClr val="tx1">
                    <a:lumMod val="75000"/>
                  </a:schemeClr>
                </a:solidFill>
              </a:rPr>
              <a:t>office (deadline)</a:t>
            </a:r>
            <a:endParaRPr lang="en-GB" sz="2800" b="1" dirty="0" smtClean="0">
              <a:solidFill>
                <a:srgbClr val="000000"/>
              </a:solidFill>
            </a:endParaRPr>
          </a:p>
          <a:p>
            <a:r>
              <a:rPr lang="en-GB" sz="2800" b="1" dirty="0" smtClean="0">
                <a:solidFill>
                  <a:srgbClr val="000000"/>
                </a:solidFill>
              </a:rPr>
              <a:t>*Friday 31</a:t>
            </a:r>
            <a:r>
              <a:rPr lang="en-GB" sz="2800" b="1" baseline="30000" dirty="0" smtClean="0">
                <a:solidFill>
                  <a:srgbClr val="000000"/>
                </a:solidFill>
              </a:rPr>
              <a:t>st</a:t>
            </a:r>
            <a:r>
              <a:rPr lang="en-GB" sz="2800" b="1" dirty="0" smtClean="0">
                <a:solidFill>
                  <a:srgbClr val="000000"/>
                </a:solidFill>
              </a:rPr>
              <a:t> January </a:t>
            </a:r>
            <a:r>
              <a:rPr lang="en-GB" sz="2800" b="1" dirty="0" smtClean="0"/>
              <a:t>Passport &amp; </a:t>
            </a:r>
            <a:r>
              <a:rPr lang="en-GB" sz="2800" b="1" dirty="0"/>
              <a:t>EHIC </a:t>
            </a:r>
            <a:r>
              <a:rPr lang="en-GB" sz="2800" b="1" dirty="0" smtClean="0"/>
              <a:t>(deadline)</a:t>
            </a:r>
          </a:p>
          <a:p>
            <a:r>
              <a:rPr lang="en-GB" sz="2800" b="1" dirty="0" smtClean="0">
                <a:solidFill>
                  <a:srgbClr val="000000"/>
                </a:solidFill>
              </a:rPr>
              <a:t>*Final meeting 18th May: </a:t>
            </a:r>
            <a:r>
              <a:rPr lang="en-GB" sz="2800" b="1" dirty="0" smtClean="0">
                <a:solidFill>
                  <a:schemeClr val="tx1">
                    <a:lumMod val="75000"/>
                  </a:schemeClr>
                </a:solidFill>
              </a:rPr>
              <a:t>Meeting</a:t>
            </a:r>
            <a:r>
              <a:rPr lang="en-GB" sz="2800" b="1" dirty="0" smtClean="0">
                <a:solidFill>
                  <a:srgbClr val="000000"/>
                </a:solidFill>
              </a:rPr>
              <a:t>-</a:t>
            </a:r>
            <a:r>
              <a:rPr lang="en-GB" sz="2800" b="1" dirty="0" smtClean="0"/>
              <a:t>Collection of clothing and spending money (£50), Trip itinerary </a:t>
            </a:r>
            <a:endParaRPr lang="en-GB" sz="2800" dirty="0"/>
          </a:p>
        </p:txBody>
      </p:sp>
      <p:sp>
        <p:nvSpPr>
          <p:cNvPr id="6" name="Rectangle 5"/>
          <p:cNvSpPr/>
          <p:nvPr/>
        </p:nvSpPr>
        <p:spPr>
          <a:xfrm>
            <a:off x="865101" y="1124744"/>
            <a:ext cx="8136904" cy="1384995"/>
          </a:xfrm>
          <a:prstGeom prst="rect">
            <a:avLst/>
          </a:prstGeom>
          <a:solidFill>
            <a:srgbClr val="FFFF00"/>
          </a:solidFill>
        </p:spPr>
        <p:txBody>
          <a:bodyPr wrap="square">
            <a:spAutoFit/>
          </a:bodyPr>
          <a:lstStyle/>
          <a:p>
            <a:pPr algn="ctr"/>
            <a:r>
              <a:rPr lang="en-GB" sz="2800" b="1" dirty="0" smtClean="0">
                <a:solidFill>
                  <a:srgbClr val="000000"/>
                </a:solidFill>
              </a:rPr>
              <a:t>Once initial commitment of £50 is paid, signed consent, medical form and all travel documentation are handed in your child will have a confirmed place.</a:t>
            </a:r>
            <a:endParaRPr lang="en-GB" sz="2800" dirty="0">
              <a:solidFill>
                <a:srgbClr val="000000"/>
              </a:solidFill>
            </a:endParaRPr>
          </a:p>
        </p:txBody>
      </p:sp>
      <p:sp>
        <p:nvSpPr>
          <p:cNvPr id="7" name="Date Placeholder 6"/>
          <p:cNvSpPr>
            <a:spLocks noGrp="1"/>
          </p:cNvSpPr>
          <p:nvPr>
            <p:ph type="dt" sz="half" idx="10"/>
          </p:nvPr>
        </p:nvSpPr>
        <p:spPr/>
        <p:txBody>
          <a:bodyPr/>
          <a:lstStyle/>
          <a:p>
            <a:fld id="{EDECA241-70DD-4BA8-84EA-57FD57FFDE5B}" type="datetime1">
              <a:rPr lang="en-GB" smtClean="0"/>
              <a:t>15/11/2019</a:t>
            </a:fld>
            <a:endParaRPr lang="en-GB" dirty="0"/>
          </a:p>
        </p:txBody>
      </p:sp>
      <p:sp>
        <p:nvSpPr>
          <p:cNvPr id="8" name="Slide Number Placeholder 7"/>
          <p:cNvSpPr>
            <a:spLocks noGrp="1"/>
          </p:cNvSpPr>
          <p:nvPr>
            <p:ph type="sldNum" sz="quarter" idx="12"/>
          </p:nvPr>
        </p:nvSpPr>
        <p:spPr/>
        <p:txBody>
          <a:bodyPr/>
          <a:lstStyle/>
          <a:p>
            <a:fld id="{62954BF3-FA91-4528-9E67-B6286EEF7815}" type="slidenum">
              <a:rPr lang="en-GB" smtClean="0"/>
              <a:t>35</a:t>
            </a:fld>
            <a:endParaRPr lang="en-GB"/>
          </a:p>
        </p:txBody>
      </p:sp>
    </p:spTree>
    <p:extLst>
      <p:ext uri="{BB962C8B-B14F-4D97-AF65-F5344CB8AC3E}">
        <p14:creationId xmlns:p14="http://schemas.microsoft.com/office/powerpoint/2010/main" val="570100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6603" y="5530592"/>
            <a:ext cx="8528938" cy="1323439"/>
          </a:xfrm>
          <a:prstGeom prst="rect">
            <a:avLst/>
          </a:prstGeom>
          <a:noFill/>
        </p:spPr>
        <p:txBody>
          <a:bodyPr wrap="none" rtlCol="0">
            <a:spAutoFit/>
          </a:bodyPr>
          <a:lstStyle/>
          <a:p>
            <a:pPr algn="ctr"/>
            <a:r>
              <a:rPr lang="en-GB" sz="4000" b="1" dirty="0" smtClean="0">
                <a:solidFill>
                  <a:srgbClr val="000000"/>
                </a:solidFill>
                <a:latin typeface="Arial Black" panose="020B0A04020102020204" pitchFamily="34" charset="0"/>
              </a:rPr>
              <a:t>BOOK YOUR SPACE TODAY!!! </a:t>
            </a:r>
          </a:p>
          <a:p>
            <a:pPr algn="ctr"/>
            <a:r>
              <a:rPr lang="en-GB" sz="4000" b="1" dirty="0" smtClean="0">
                <a:solidFill>
                  <a:srgbClr val="000000"/>
                </a:solidFill>
                <a:latin typeface="Arial Black" panose="020B0A04020102020204" pitchFamily="34" charset="0"/>
              </a:rPr>
              <a:t>ONLY 30 SPACES AVAILABLE!</a:t>
            </a:r>
            <a:endParaRPr lang="en-GB" sz="4000" b="1" dirty="0">
              <a:solidFill>
                <a:srgbClr val="000000"/>
              </a:solidFill>
              <a:latin typeface="Arial Black" panose="020B0A04020102020204" pitchFamily="34" charset="0"/>
            </a:endParaRPr>
          </a:p>
        </p:txBody>
      </p:sp>
      <p:sp>
        <p:nvSpPr>
          <p:cNvPr id="5" name="Date Placeholder 4"/>
          <p:cNvSpPr>
            <a:spLocks noGrp="1"/>
          </p:cNvSpPr>
          <p:nvPr>
            <p:ph type="dt" sz="half" idx="10"/>
          </p:nvPr>
        </p:nvSpPr>
        <p:spPr/>
        <p:txBody>
          <a:bodyPr/>
          <a:lstStyle/>
          <a:p>
            <a:fld id="{225D8EB8-7148-4A4F-B93B-6416A94F144B}" type="datetime1">
              <a:rPr lang="en-GB" smtClean="0"/>
              <a:t>15/11/2019</a:t>
            </a:fld>
            <a:endParaRPr lang="en-GB"/>
          </a:p>
        </p:txBody>
      </p:sp>
      <p:sp>
        <p:nvSpPr>
          <p:cNvPr id="6" name="Slide Number Placeholder 5"/>
          <p:cNvSpPr>
            <a:spLocks noGrp="1"/>
          </p:cNvSpPr>
          <p:nvPr>
            <p:ph type="sldNum" sz="quarter" idx="12"/>
          </p:nvPr>
        </p:nvSpPr>
        <p:spPr/>
        <p:txBody>
          <a:bodyPr/>
          <a:lstStyle/>
          <a:p>
            <a:fld id="{62954BF3-FA91-4528-9E67-B6286EEF7815}" type="slidenum">
              <a:rPr lang="en-GB" smtClean="0"/>
              <a:t>36</a:t>
            </a:fld>
            <a:endParaRPr lang="en-GB"/>
          </a:p>
        </p:txBody>
      </p:sp>
      <p:pic>
        <p:nvPicPr>
          <p:cNvPr id="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898801"/>
            <a:ext cx="1930747" cy="1908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840458" y="2852936"/>
            <a:ext cx="6482800" cy="31547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199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SPAIN</a:t>
            </a:r>
            <a:endParaRPr lang="en-US" sz="199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Rectangle 8"/>
          <p:cNvSpPr/>
          <p:nvPr/>
        </p:nvSpPr>
        <p:spPr>
          <a:xfrm>
            <a:off x="1595525" y="536967"/>
            <a:ext cx="6991017" cy="3065455"/>
          </a:xfrm>
          <a:prstGeom prst="rect">
            <a:avLst/>
          </a:prstGeom>
          <a:noFill/>
        </p:spPr>
        <p:txBody>
          <a:bodyPr wrap="none" lIns="91440" tIns="45720" rIns="91440" bIns="45720">
            <a:spAutoFit/>
          </a:bodyPr>
          <a:lstStyle/>
          <a:p>
            <a:pPr algn="ctr">
              <a:lnSpc>
                <a:spcPct val="70000"/>
              </a:lnSpc>
            </a:pPr>
            <a:r>
              <a:rPr lang="en-US" sz="138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2020 YR5</a:t>
            </a:r>
          </a:p>
          <a:p>
            <a:pPr algn="ctr">
              <a:lnSpc>
                <a:spcPct val="70000"/>
              </a:lnSpc>
            </a:pPr>
            <a:r>
              <a:rPr lang="en-US" sz="138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Trip </a:t>
            </a:r>
            <a:r>
              <a:rPr lang="en-US" sz="138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to</a:t>
            </a:r>
            <a:endParaRPr lang="en-US" sz="138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extLst>
      <p:ext uri="{BB962C8B-B14F-4D97-AF65-F5344CB8AC3E}">
        <p14:creationId xmlns:p14="http://schemas.microsoft.com/office/powerpoint/2010/main" val="33748033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rmal">
  <a:themeElements>
    <a:clrScheme name="Thermal">
      <a:dk1>
        <a:srgbClr val="4D5B6B"/>
      </a:dk1>
      <a:lt1>
        <a:srgbClr val="FFFFFF"/>
      </a:lt1>
      <a:dk2>
        <a:srgbClr val="675D59"/>
      </a:dk2>
      <a:lt2>
        <a:srgbClr val="E8DED8"/>
      </a:lt2>
      <a:accent1>
        <a:srgbClr val="FF7605"/>
      </a:accent1>
      <a:accent2>
        <a:srgbClr val="7F7F7F"/>
      </a:accent2>
      <a:accent3>
        <a:srgbClr val="7F5185"/>
      </a:accent3>
      <a:accent4>
        <a:srgbClr val="89AAD3"/>
      </a:accent4>
      <a:accent5>
        <a:srgbClr val="8F5B4B"/>
      </a:accent5>
      <a:accent6>
        <a:srgbClr val="C84340"/>
      </a:accent6>
      <a:hlink>
        <a:srgbClr val="89AAD3"/>
      </a:hlink>
      <a:folHlink>
        <a:srgbClr val="795185"/>
      </a:folHlink>
    </a:clrScheme>
    <a:fontScheme name="Thermal">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317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38100" dir="8100000" rotWithShape="0">
              <a:srgbClr val="000000">
                <a:alpha val="45000"/>
              </a:srgbClr>
            </a:outerShdw>
          </a:effectLst>
        </a:effectStyle>
        <a:effectStyle>
          <a:effectLst>
            <a:outerShdw blurRad="101600" dist="63500" dir="8100000" rotWithShape="0">
              <a:srgbClr val="000000">
                <a:alpha val="40000"/>
              </a:srgbClr>
            </a:outerShdw>
          </a:effectLst>
          <a:scene3d>
            <a:camera prst="orthographicFront">
              <a:rot lat="0" lon="0" rev="0"/>
            </a:camera>
            <a:lightRig rig="threePt" dir="t">
              <a:rot lat="0" lon="0" rev="3000000"/>
            </a:lightRig>
          </a:scene3d>
          <a:sp3d>
            <a:bevelT h="19050"/>
          </a:sp3d>
        </a:effectStyle>
      </a:effectStyleLst>
      <a:bgFillStyleLst>
        <a:solidFill>
          <a:schemeClr val="phClr"/>
        </a:solidFill>
        <a:gradFill rotWithShape="1">
          <a:gsLst>
            <a:gs pos="0">
              <a:schemeClr val="phClr">
                <a:tint val="100000"/>
                <a:lumMod val="125000"/>
              </a:schemeClr>
            </a:gs>
            <a:gs pos="55000">
              <a:schemeClr val="phClr">
                <a:shade val="100000"/>
                <a:satMod val="100000"/>
                <a:lumMod val="100000"/>
              </a:schemeClr>
            </a:gs>
            <a:gs pos="100000">
              <a:schemeClr val="phClr">
                <a:shade val="90000"/>
                <a:satMod val="300000"/>
                <a:lumMod val="95000"/>
              </a:schemeClr>
            </a:gs>
          </a:gsLst>
          <a:lin ang="5400000" scaled="0"/>
        </a:gradFill>
        <a:blipFill>
          <a:blip xmlns:r="http://schemas.openxmlformats.org/officeDocument/2006/relationships" r:embed="rId1">
            <a:duotone>
              <a:schemeClr val="phClr">
                <a:shade val="80000"/>
              </a:schemeClr>
              <a:schemeClr val="phClr">
                <a:tint val="98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TM01859868[[fn=Thermal]]</Template>
  <TotalTime>1679</TotalTime>
  <Words>1957</Words>
  <Application>Microsoft Office PowerPoint</Application>
  <PresentationFormat>On-screen Show (4:3)</PresentationFormat>
  <Paragraphs>294</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Thermal</vt:lpstr>
      <vt:lpstr>PowerPoint Presentation</vt:lpstr>
      <vt:lpstr>Behaviour!!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Last Year’s Trip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Decision  </vt:lpstr>
      <vt:lpstr>School’s assurances </vt:lpstr>
      <vt:lpstr>PowerPoint Presentation</vt:lpstr>
      <vt:lpstr>Child’s agreement</vt:lpstr>
      <vt:lpstr>This contract must be up held in order for your child to have a confirmed place on the 2020 Spanish trip. In the event that you do not adhere to the above agreed deadlines you child’s place will be given to another child. We ask for this to ensure that all the children have the best possible experience. </vt:lpstr>
      <vt:lpstr>* Travel consent form </vt:lpstr>
      <vt:lpstr>PowerPoint Presentation</vt:lpstr>
      <vt:lpstr>Medication</vt:lpstr>
      <vt:lpstr>PowerPoint Presentation</vt:lpstr>
      <vt:lpstr>PowerPoint Presentation</vt:lpstr>
      <vt:lpstr>PowerPoint Presentation</vt:lpstr>
    </vt:vector>
  </TitlesOfParts>
  <Company>RM plc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Tome</dc:creator>
  <cp:lastModifiedBy>Mrs V Marle</cp:lastModifiedBy>
  <cp:revision>63</cp:revision>
  <cp:lastPrinted>2019-11-15T14:15:01Z</cp:lastPrinted>
  <dcterms:created xsi:type="dcterms:W3CDTF">2015-12-15T09:38:59Z</dcterms:created>
  <dcterms:modified xsi:type="dcterms:W3CDTF">2019-11-15T15:05:29Z</dcterms:modified>
</cp:coreProperties>
</file>